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330" r:id="rId6"/>
    <p:sldId id="264" r:id="rId7"/>
    <p:sldId id="265" r:id="rId8"/>
    <p:sldId id="283" r:id="rId9"/>
    <p:sldId id="331" r:id="rId10"/>
    <p:sldId id="274" r:id="rId11"/>
    <p:sldId id="332" r:id="rId12"/>
    <p:sldId id="278" r:id="rId13"/>
    <p:sldId id="333" r:id="rId14"/>
    <p:sldId id="287" r:id="rId15"/>
    <p:sldId id="334" r:id="rId16"/>
    <p:sldId id="317" r:id="rId17"/>
    <p:sldId id="286" r:id="rId18"/>
    <p:sldId id="315" r:id="rId19"/>
    <p:sldId id="289" r:id="rId20"/>
    <p:sldId id="318" r:id="rId21"/>
    <p:sldId id="293" r:id="rId22"/>
    <p:sldId id="335" r:id="rId23"/>
    <p:sldId id="354" r:id="rId24"/>
    <p:sldId id="284" r:id="rId25"/>
    <p:sldId id="276" r:id="rId26"/>
    <p:sldId id="280" r:id="rId27"/>
    <p:sldId id="277" r:id="rId28"/>
    <p:sldId id="316" r:id="rId29"/>
    <p:sldId id="258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372"/>
    <a:srgbClr val="ABB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8" autoAdjust="0"/>
    <p:restoredTop sz="79285" autoAdjust="0"/>
  </p:normalViewPr>
  <p:slideViewPr>
    <p:cSldViewPr snapToGrid="0">
      <p:cViewPr varScale="1">
        <p:scale>
          <a:sx n="68" d="100"/>
          <a:sy n="68" d="100"/>
        </p:scale>
        <p:origin x="9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7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88299-9687-4990-BFDF-E124406CF0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A38E5-3C97-4458-90F2-DD728A4B8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5BF31-678C-458A-8654-55E6F7FD26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80CA-00B6-4687-A34C-BA7CED895D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5BF31-678C-458A-8654-55E6F7FD267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980CA-00B6-4687-A34C-BA7CED895D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tags" Target="../tags/tag3.xml"/><Relationship Id="rId2" Type="http://schemas.microsoft.com/office/2007/relationships/media" Target="file:///D:\MyLearning\DIP\Final_Project\Unet\Demo\video_test.mp4" TargetMode="External"/><Relationship Id="rId1" Type="http://schemas.openxmlformats.org/officeDocument/2006/relationships/video" Target="file:///D:\MyLearning\DIP\Final_Project\Unet\Demo\video_test.mp4" TargetMode="Externa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tags" Target="../tags/tag4.xml"/><Relationship Id="rId2" Type="http://schemas.microsoft.com/office/2007/relationships/media" Target="file:///D:\MyLearning\DIP\Final_Project\Unet\Demo\video_result.mp4" TargetMode="External"/><Relationship Id="rId1" Type="http://schemas.openxmlformats.org/officeDocument/2006/relationships/video" Target="file:///D:\MyLearning\DIP\Final_Project\Unet\Demo\video_result.mp4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tags" Target="../tags/tag6.xml"/><Relationship Id="rId3" Type="http://schemas.microsoft.com/office/2007/relationships/media" Target="file:///D:\MyLearning\DIP\Final_Project\Unet\Demo\MagicSky(V1.2)&#23637;&#31034;Demo.mp4" TargetMode="External"/><Relationship Id="rId2" Type="http://schemas.openxmlformats.org/officeDocument/2006/relationships/video" Target="file:///D:\MyLearning\DIP\Final_Project\Unet\Demo\MagicSky(V1.2)&#23637;&#31034;Demo.mp4" TargetMode="Externa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3786" y="2814383"/>
            <a:ext cx="3304901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Group</a:t>
            </a:r>
            <a:endParaRPr lang="en-US" altLang="zh-CN" sz="4400" b="1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sz="4400" b="1" i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en-US" sz="4400" b="1" i="1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01911" y="2570262"/>
            <a:ext cx="747903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b="1" i="1" spc="300" dirty="0">
                <a:solidFill>
                  <a:srgbClr val="1C4372"/>
                </a:solidFill>
                <a:latin typeface="HanWangWCL10" panose="02020600000000000000" charset="-120"/>
                <a:ea typeface="HanWangWCL10" panose="02020600000000000000" charset="-120"/>
                <a:cs typeface="Times New Roman" panose="02020603050405020304" pitchFamily="18" charset="0"/>
              </a:rPr>
              <a:t>Magic Sky</a:t>
            </a:r>
            <a:endParaRPr lang="en-US" altLang="zh-CN" sz="4800" b="1" i="1" spc="300" dirty="0">
              <a:solidFill>
                <a:srgbClr val="1C4372"/>
              </a:solidFill>
              <a:latin typeface="HanWangWCL10" panose="02020600000000000000" charset="-120"/>
              <a:ea typeface="HanWangWCL10" panose="02020600000000000000" charset="-120"/>
              <a:cs typeface="Times New Roman" panose="02020603050405020304" pitchFamily="18" charset="0"/>
            </a:endParaRPr>
          </a:p>
          <a:p>
            <a:r>
              <a:rPr lang="en-US" altLang="zh-CN" sz="4800" b="1" i="1" spc="300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Sky Replacement</a:t>
            </a:r>
            <a:endParaRPr lang="en-US" altLang="zh-CN" sz="4800" b="1" i="1" spc="300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02100" y="4105910"/>
            <a:ext cx="5563870" cy="494578"/>
            <a:chOff x="4144381" y="3893172"/>
            <a:chExt cx="4919936" cy="494471"/>
          </a:xfrm>
        </p:grpSpPr>
        <p:sp>
          <p:nvSpPr>
            <p:cNvPr id="7" name="椭圆 6"/>
            <p:cNvSpPr/>
            <p:nvPr/>
          </p:nvSpPr>
          <p:spPr>
            <a:xfrm>
              <a:off x="4144381" y="3994048"/>
              <a:ext cx="349404" cy="349404"/>
            </a:xfrm>
            <a:prstGeom prst="ellipse">
              <a:avLst/>
            </a:prstGeom>
            <a:solidFill>
              <a:srgbClr val="1C4372"/>
            </a:solidFill>
            <a:ln w="28575">
              <a:solidFill>
                <a:srgbClr val="1C4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C4372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6583506" y="3998571"/>
              <a:ext cx="349404" cy="349404"/>
            </a:xfrm>
            <a:prstGeom prst="ellipse">
              <a:avLst/>
            </a:prstGeom>
            <a:solidFill>
              <a:srgbClr val="1C4372"/>
            </a:solidFill>
            <a:ln w="28575">
              <a:solidFill>
                <a:srgbClr val="1C4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372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24899" y="3893172"/>
              <a:ext cx="2615595" cy="494471"/>
            </a:xfrm>
            <a:prstGeom prst="roundRect">
              <a:avLst>
                <a:gd name="adj" fmla="val 33061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Reporter</a:t>
              </a:r>
              <a:r>
                <a:rPr lang="zh-CN" altLang="en-US" sz="2000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i="1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Hive Yuan</a:t>
              </a:r>
              <a:endParaRPr lang="en-US" altLang="zh-CN" sz="2000" i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27573" y="3893172"/>
              <a:ext cx="2436744" cy="494412"/>
            </a:xfrm>
            <a:prstGeom prst="roundRect">
              <a:avLst>
                <a:gd name="adj" fmla="val 33061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Mentor</a:t>
              </a:r>
              <a:r>
                <a:rPr lang="zh-CN" altLang="en-US" sz="2000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i="1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Jia Yan</a:t>
              </a:r>
              <a:endParaRPr lang="en-US" altLang="zh-CN" sz="2000" i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05"/>
            <p:cNvSpPr>
              <a:spLocks noEditPoints="1"/>
            </p:cNvSpPr>
            <p:nvPr/>
          </p:nvSpPr>
          <p:spPr bwMode="auto">
            <a:xfrm>
              <a:off x="4165312" y="4060630"/>
              <a:ext cx="307542" cy="216240"/>
            </a:xfrm>
            <a:custGeom>
              <a:avLst/>
              <a:gdLst>
                <a:gd name="T0" fmla="*/ 256 w 256"/>
                <a:gd name="T1" fmla="*/ 172 h 180"/>
                <a:gd name="T2" fmla="*/ 256 w 256"/>
                <a:gd name="T3" fmla="*/ 172 h 180"/>
                <a:gd name="T4" fmla="*/ 248 w 256"/>
                <a:gd name="T5" fmla="*/ 180 h 180"/>
                <a:gd name="T6" fmla="*/ 189 w 256"/>
                <a:gd name="T7" fmla="*/ 180 h 180"/>
                <a:gd name="T8" fmla="*/ 196 w 256"/>
                <a:gd name="T9" fmla="*/ 170 h 180"/>
                <a:gd name="T10" fmla="*/ 196 w 256"/>
                <a:gd name="T11" fmla="*/ 170 h 180"/>
                <a:gd name="T12" fmla="*/ 196 w 256"/>
                <a:gd name="T13" fmla="*/ 170 h 180"/>
                <a:gd name="T14" fmla="*/ 170 w 256"/>
                <a:gd name="T15" fmla="*/ 121 h 180"/>
                <a:gd name="T16" fmla="*/ 152 w 256"/>
                <a:gd name="T17" fmla="*/ 115 h 180"/>
                <a:gd name="T18" fmla="*/ 152 w 256"/>
                <a:gd name="T19" fmla="*/ 100 h 180"/>
                <a:gd name="T20" fmla="*/ 144 w 256"/>
                <a:gd name="T21" fmla="*/ 80 h 180"/>
                <a:gd name="T22" fmla="*/ 139 w 256"/>
                <a:gd name="T23" fmla="*/ 72 h 180"/>
                <a:gd name="T24" fmla="*/ 141 w 256"/>
                <a:gd name="T25" fmla="*/ 59 h 180"/>
                <a:gd name="T26" fmla="*/ 140 w 256"/>
                <a:gd name="T27" fmla="*/ 42 h 180"/>
                <a:gd name="T28" fmla="*/ 171 w 256"/>
                <a:gd name="T29" fmla="*/ 16 h 180"/>
                <a:gd name="T30" fmla="*/ 202 w 256"/>
                <a:gd name="T31" fmla="*/ 42 h 180"/>
                <a:gd name="T32" fmla="*/ 200 w 256"/>
                <a:gd name="T33" fmla="*/ 59 h 180"/>
                <a:gd name="T34" fmla="*/ 203 w 256"/>
                <a:gd name="T35" fmla="*/ 72 h 180"/>
                <a:gd name="T36" fmla="*/ 198 w 256"/>
                <a:gd name="T37" fmla="*/ 80 h 180"/>
                <a:gd name="T38" fmla="*/ 189 w 256"/>
                <a:gd name="T39" fmla="*/ 100 h 180"/>
                <a:gd name="T40" fmla="*/ 190 w 256"/>
                <a:gd name="T41" fmla="*/ 115 h 180"/>
                <a:gd name="T42" fmla="*/ 210 w 256"/>
                <a:gd name="T43" fmla="*/ 124 h 180"/>
                <a:gd name="T44" fmla="*/ 235 w 256"/>
                <a:gd name="T45" fmla="*/ 133 h 180"/>
                <a:gd name="T46" fmla="*/ 256 w 256"/>
                <a:gd name="T47" fmla="*/ 172 h 180"/>
                <a:gd name="T48" fmla="*/ 136 w 256"/>
                <a:gd name="T49" fmla="*/ 119 h 180"/>
                <a:gd name="T50" fmla="*/ 164 w 256"/>
                <a:gd name="T51" fmla="*/ 128 h 180"/>
                <a:gd name="T52" fmla="*/ 187 w 256"/>
                <a:gd name="T53" fmla="*/ 171 h 180"/>
                <a:gd name="T54" fmla="*/ 187 w 256"/>
                <a:gd name="T55" fmla="*/ 171 h 180"/>
                <a:gd name="T56" fmla="*/ 187 w 256"/>
                <a:gd name="T57" fmla="*/ 171 h 180"/>
                <a:gd name="T58" fmla="*/ 178 w 256"/>
                <a:gd name="T59" fmla="*/ 180 h 180"/>
                <a:gd name="T60" fmla="*/ 9 w 256"/>
                <a:gd name="T61" fmla="*/ 180 h 180"/>
                <a:gd name="T62" fmla="*/ 0 w 256"/>
                <a:gd name="T63" fmla="*/ 171 h 180"/>
                <a:gd name="T64" fmla="*/ 0 w 256"/>
                <a:gd name="T65" fmla="*/ 171 h 180"/>
                <a:gd name="T66" fmla="*/ 0 w 256"/>
                <a:gd name="T67" fmla="*/ 171 h 180"/>
                <a:gd name="T68" fmla="*/ 24 w 256"/>
                <a:gd name="T69" fmla="*/ 128 h 180"/>
                <a:gd name="T70" fmla="*/ 51 w 256"/>
                <a:gd name="T71" fmla="*/ 119 h 180"/>
                <a:gd name="T72" fmla="*/ 73 w 256"/>
                <a:gd name="T73" fmla="*/ 109 h 180"/>
                <a:gd name="T74" fmla="*/ 73 w 256"/>
                <a:gd name="T75" fmla="*/ 92 h 180"/>
                <a:gd name="T76" fmla="*/ 64 w 256"/>
                <a:gd name="T77" fmla="*/ 70 h 180"/>
                <a:gd name="T78" fmla="*/ 58 w 256"/>
                <a:gd name="T79" fmla="*/ 62 h 180"/>
                <a:gd name="T80" fmla="*/ 61 w 256"/>
                <a:gd name="T81" fmla="*/ 47 h 180"/>
                <a:gd name="T82" fmla="*/ 60 w 256"/>
                <a:gd name="T83" fmla="*/ 28 h 180"/>
                <a:gd name="T84" fmla="*/ 94 w 256"/>
                <a:gd name="T85" fmla="*/ 0 h 180"/>
                <a:gd name="T86" fmla="*/ 127 w 256"/>
                <a:gd name="T87" fmla="*/ 28 h 180"/>
                <a:gd name="T88" fmla="*/ 126 w 256"/>
                <a:gd name="T89" fmla="*/ 47 h 180"/>
                <a:gd name="T90" fmla="*/ 129 w 256"/>
                <a:gd name="T91" fmla="*/ 62 h 180"/>
                <a:gd name="T92" fmla="*/ 123 w 256"/>
                <a:gd name="T93" fmla="*/ 70 h 180"/>
                <a:gd name="T94" fmla="*/ 114 w 256"/>
                <a:gd name="T95" fmla="*/ 92 h 180"/>
                <a:gd name="T96" fmla="*/ 114 w 256"/>
                <a:gd name="T97" fmla="*/ 109 h 180"/>
                <a:gd name="T98" fmla="*/ 136 w 256"/>
                <a:gd name="T99" fmla="*/ 1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6" h="180">
                  <a:moveTo>
                    <a:pt x="256" y="172"/>
                  </a:moveTo>
                  <a:cubicBezTo>
                    <a:pt x="256" y="172"/>
                    <a:pt x="256" y="172"/>
                    <a:pt x="256" y="172"/>
                  </a:cubicBezTo>
                  <a:cubicBezTo>
                    <a:pt x="256" y="176"/>
                    <a:pt x="252" y="180"/>
                    <a:pt x="248" y="180"/>
                  </a:cubicBezTo>
                  <a:cubicBezTo>
                    <a:pt x="189" y="180"/>
                    <a:pt x="189" y="180"/>
                    <a:pt x="189" y="180"/>
                  </a:cubicBezTo>
                  <a:cubicBezTo>
                    <a:pt x="193" y="179"/>
                    <a:pt x="196" y="175"/>
                    <a:pt x="196" y="170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196" y="170"/>
                    <a:pt x="196" y="134"/>
                    <a:pt x="170" y="121"/>
                  </a:cubicBezTo>
                  <a:cubicBezTo>
                    <a:pt x="159" y="116"/>
                    <a:pt x="158" y="117"/>
                    <a:pt x="152" y="115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52" y="100"/>
                    <a:pt x="146" y="95"/>
                    <a:pt x="144" y="80"/>
                  </a:cubicBezTo>
                  <a:cubicBezTo>
                    <a:pt x="141" y="81"/>
                    <a:pt x="139" y="76"/>
                    <a:pt x="139" y="72"/>
                  </a:cubicBezTo>
                  <a:cubicBezTo>
                    <a:pt x="139" y="69"/>
                    <a:pt x="137" y="58"/>
                    <a:pt x="141" y="59"/>
                  </a:cubicBezTo>
                  <a:cubicBezTo>
                    <a:pt x="141" y="52"/>
                    <a:pt x="140" y="45"/>
                    <a:pt x="140" y="42"/>
                  </a:cubicBezTo>
                  <a:cubicBezTo>
                    <a:pt x="141" y="30"/>
                    <a:pt x="153" y="17"/>
                    <a:pt x="171" y="16"/>
                  </a:cubicBezTo>
                  <a:cubicBezTo>
                    <a:pt x="192" y="17"/>
                    <a:pt x="201" y="30"/>
                    <a:pt x="202" y="42"/>
                  </a:cubicBezTo>
                  <a:cubicBezTo>
                    <a:pt x="202" y="45"/>
                    <a:pt x="201" y="52"/>
                    <a:pt x="200" y="59"/>
                  </a:cubicBezTo>
                  <a:cubicBezTo>
                    <a:pt x="205" y="58"/>
                    <a:pt x="203" y="69"/>
                    <a:pt x="203" y="72"/>
                  </a:cubicBezTo>
                  <a:cubicBezTo>
                    <a:pt x="203" y="76"/>
                    <a:pt x="201" y="81"/>
                    <a:pt x="198" y="80"/>
                  </a:cubicBezTo>
                  <a:cubicBezTo>
                    <a:pt x="196" y="95"/>
                    <a:pt x="189" y="100"/>
                    <a:pt x="189" y="100"/>
                  </a:cubicBezTo>
                  <a:cubicBezTo>
                    <a:pt x="190" y="115"/>
                    <a:pt x="190" y="115"/>
                    <a:pt x="190" y="115"/>
                  </a:cubicBezTo>
                  <a:cubicBezTo>
                    <a:pt x="190" y="115"/>
                    <a:pt x="193" y="117"/>
                    <a:pt x="210" y="124"/>
                  </a:cubicBezTo>
                  <a:cubicBezTo>
                    <a:pt x="226" y="131"/>
                    <a:pt x="221" y="126"/>
                    <a:pt x="235" y="133"/>
                  </a:cubicBezTo>
                  <a:cubicBezTo>
                    <a:pt x="256" y="143"/>
                    <a:pt x="256" y="172"/>
                    <a:pt x="256" y="172"/>
                  </a:cubicBezTo>
                  <a:close/>
                  <a:moveTo>
                    <a:pt x="136" y="119"/>
                  </a:moveTo>
                  <a:cubicBezTo>
                    <a:pt x="155" y="126"/>
                    <a:pt x="149" y="121"/>
                    <a:pt x="164" y="128"/>
                  </a:cubicBezTo>
                  <a:cubicBezTo>
                    <a:pt x="187" y="140"/>
                    <a:pt x="187" y="171"/>
                    <a:pt x="187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176"/>
                    <a:pt x="183" y="180"/>
                    <a:pt x="178" y="180"/>
                  </a:cubicBezTo>
                  <a:cubicBezTo>
                    <a:pt x="9" y="180"/>
                    <a:pt x="9" y="180"/>
                    <a:pt x="9" y="180"/>
                  </a:cubicBezTo>
                  <a:cubicBezTo>
                    <a:pt x="4" y="180"/>
                    <a:pt x="0" y="176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40"/>
                    <a:pt x="24" y="128"/>
                  </a:cubicBezTo>
                  <a:cubicBezTo>
                    <a:pt x="38" y="121"/>
                    <a:pt x="33" y="127"/>
                    <a:pt x="51" y="119"/>
                  </a:cubicBezTo>
                  <a:cubicBezTo>
                    <a:pt x="69" y="112"/>
                    <a:pt x="73" y="109"/>
                    <a:pt x="73" y="109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66" y="87"/>
                    <a:pt x="64" y="70"/>
                  </a:cubicBezTo>
                  <a:cubicBezTo>
                    <a:pt x="60" y="72"/>
                    <a:pt x="59" y="65"/>
                    <a:pt x="58" y="62"/>
                  </a:cubicBezTo>
                  <a:cubicBezTo>
                    <a:pt x="58" y="58"/>
                    <a:pt x="56" y="46"/>
                    <a:pt x="61" y="47"/>
                  </a:cubicBezTo>
                  <a:cubicBezTo>
                    <a:pt x="60" y="39"/>
                    <a:pt x="59" y="32"/>
                    <a:pt x="60" y="28"/>
                  </a:cubicBezTo>
                  <a:cubicBezTo>
                    <a:pt x="61" y="15"/>
                    <a:pt x="74" y="1"/>
                    <a:pt x="94" y="0"/>
                  </a:cubicBezTo>
                  <a:cubicBezTo>
                    <a:pt x="117" y="1"/>
                    <a:pt x="126" y="15"/>
                    <a:pt x="127" y="28"/>
                  </a:cubicBezTo>
                  <a:cubicBezTo>
                    <a:pt x="128" y="32"/>
                    <a:pt x="127" y="39"/>
                    <a:pt x="126" y="47"/>
                  </a:cubicBezTo>
                  <a:cubicBezTo>
                    <a:pt x="131" y="46"/>
                    <a:pt x="129" y="58"/>
                    <a:pt x="129" y="62"/>
                  </a:cubicBezTo>
                  <a:cubicBezTo>
                    <a:pt x="128" y="65"/>
                    <a:pt x="127" y="72"/>
                    <a:pt x="123" y="70"/>
                  </a:cubicBezTo>
                  <a:cubicBezTo>
                    <a:pt x="121" y="87"/>
                    <a:pt x="114" y="92"/>
                    <a:pt x="114" y="92"/>
                  </a:cubicBezTo>
                  <a:cubicBezTo>
                    <a:pt x="114" y="109"/>
                    <a:pt x="114" y="109"/>
                    <a:pt x="114" y="109"/>
                  </a:cubicBezTo>
                  <a:cubicBezTo>
                    <a:pt x="114" y="109"/>
                    <a:pt x="118" y="111"/>
                    <a:pt x="136" y="1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38100" tIns="19050" rIns="38100" bIns="19050" numCol="1" anchor="t" anchorCtr="0" compatLnSpc="1"/>
            <a:lstStyle/>
            <a:p>
              <a:endParaRPr lang="en-US" sz="750">
                <a:solidFill>
                  <a:srgbClr val="1C4372"/>
                </a:solidFill>
              </a:endParaRPr>
            </a:p>
          </p:txBody>
        </p:sp>
        <p:sp>
          <p:nvSpPr>
            <p:cNvPr id="15" name="Freeform 106"/>
            <p:cNvSpPr/>
            <p:nvPr/>
          </p:nvSpPr>
          <p:spPr bwMode="auto">
            <a:xfrm>
              <a:off x="6627573" y="4048477"/>
              <a:ext cx="257643" cy="249592"/>
            </a:xfrm>
            <a:custGeom>
              <a:avLst/>
              <a:gdLst>
                <a:gd name="T0" fmla="*/ 256 w 256"/>
                <a:gd name="T1" fmla="*/ 236 h 248"/>
                <a:gd name="T2" fmla="*/ 256 w 256"/>
                <a:gd name="T3" fmla="*/ 236 h 248"/>
                <a:gd name="T4" fmla="*/ 244 w 256"/>
                <a:gd name="T5" fmla="*/ 248 h 248"/>
                <a:gd name="T6" fmla="*/ 12 w 256"/>
                <a:gd name="T7" fmla="*/ 248 h 248"/>
                <a:gd name="T8" fmla="*/ 0 w 256"/>
                <a:gd name="T9" fmla="*/ 236 h 248"/>
                <a:gd name="T10" fmla="*/ 0 w 256"/>
                <a:gd name="T11" fmla="*/ 236 h 248"/>
                <a:gd name="T12" fmla="*/ 0 w 256"/>
                <a:gd name="T13" fmla="*/ 236 h 248"/>
                <a:gd name="T14" fmla="*/ 32 w 256"/>
                <a:gd name="T15" fmla="*/ 176 h 248"/>
                <a:gd name="T16" fmla="*/ 70 w 256"/>
                <a:gd name="T17" fmla="*/ 164 h 248"/>
                <a:gd name="T18" fmla="*/ 100 w 256"/>
                <a:gd name="T19" fmla="*/ 150 h 248"/>
                <a:gd name="T20" fmla="*/ 100 w 256"/>
                <a:gd name="T21" fmla="*/ 127 h 248"/>
                <a:gd name="T22" fmla="*/ 88 w 256"/>
                <a:gd name="T23" fmla="*/ 97 h 248"/>
                <a:gd name="T24" fmla="*/ 80 w 256"/>
                <a:gd name="T25" fmla="*/ 85 h 248"/>
                <a:gd name="T26" fmla="*/ 84 w 256"/>
                <a:gd name="T27" fmla="*/ 65 h 248"/>
                <a:gd name="T28" fmla="*/ 82 w 256"/>
                <a:gd name="T29" fmla="*/ 39 h 248"/>
                <a:gd name="T30" fmla="*/ 129 w 256"/>
                <a:gd name="T31" fmla="*/ 0 h 248"/>
                <a:gd name="T32" fmla="*/ 175 w 256"/>
                <a:gd name="T33" fmla="*/ 39 h 248"/>
                <a:gd name="T34" fmla="*/ 173 w 256"/>
                <a:gd name="T35" fmla="*/ 65 h 248"/>
                <a:gd name="T36" fmla="*/ 177 w 256"/>
                <a:gd name="T37" fmla="*/ 85 h 248"/>
                <a:gd name="T38" fmla="*/ 168 w 256"/>
                <a:gd name="T39" fmla="*/ 97 h 248"/>
                <a:gd name="T40" fmla="*/ 156 w 256"/>
                <a:gd name="T41" fmla="*/ 126 h 248"/>
                <a:gd name="T42" fmla="*/ 156 w 256"/>
                <a:gd name="T43" fmla="*/ 150 h 248"/>
                <a:gd name="T44" fmla="*/ 187 w 256"/>
                <a:gd name="T45" fmla="*/ 164 h 248"/>
                <a:gd name="T46" fmla="*/ 224 w 256"/>
                <a:gd name="T47" fmla="*/ 176 h 248"/>
                <a:gd name="T48" fmla="*/ 256 w 256"/>
                <a:gd name="T49" fmla="*/ 23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6" h="248">
                  <a:moveTo>
                    <a:pt x="256" y="236"/>
                  </a:moveTo>
                  <a:cubicBezTo>
                    <a:pt x="256" y="236"/>
                    <a:pt x="256" y="236"/>
                    <a:pt x="256" y="236"/>
                  </a:cubicBezTo>
                  <a:cubicBezTo>
                    <a:pt x="256" y="243"/>
                    <a:pt x="251" y="248"/>
                    <a:pt x="244" y="248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6" y="248"/>
                    <a:pt x="0" y="243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192"/>
                    <a:pt x="32" y="176"/>
                  </a:cubicBezTo>
                  <a:cubicBezTo>
                    <a:pt x="53" y="166"/>
                    <a:pt x="45" y="174"/>
                    <a:pt x="70" y="164"/>
                  </a:cubicBezTo>
                  <a:cubicBezTo>
                    <a:pt x="94" y="154"/>
                    <a:pt x="100" y="150"/>
                    <a:pt x="100" y="150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100" y="127"/>
                    <a:pt x="91" y="119"/>
                    <a:pt x="88" y="97"/>
                  </a:cubicBezTo>
                  <a:cubicBezTo>
                    <a:pt x="82" y="99"/>
                    <a:pt x="81" y="90"/>
                    <a:pt x="80" y="85"/>
                  </a:cubicBezTo>
                  <a:cubicBezTo>
                    <a:pt x="80" y="80"/>
                    <a:pt x="77" y="63"/>
                    <a:pt x="84" y="65"/>
                  </a:cubicBezTo>
                  <a:cubicBezTo>
                    <a:pt x="82" y="54"/>
                    <a:pt x="81" y="44"/>
                    <a:pt x="82" y="39"/>
                  </a:cubicBezTo>
                  <a:cubicBezTo>
                    <a:pt x="84" y="20"/>
                    <a:pt x="101" y="1"/>
                    <a:pt x="129" y="0"/>
                  </a:cubicBezTo>
                  <a:cubicBezTo>
                    <a:pt x="160" y="1"/>
                    <a:pt x="173" y="20"/>
                    <a:pt x="175" y="39"/>
                  </a:cubicBezTo>
                  <a:cubicBezTo>
                    <a:pt x="175" y="44"/>
                    <a:pt x="174" y="54"/>
                    <a:pt x="173" y="65"/>
                  </a:cubicBezTo>
                  <a:cubicBezTo>
                    <a:pt x="180" y="63"/>
                    <a:pt x="177" y="80"/>
                    <a:pt x="177" y="85"/>
                  </a:cubicBezTo>
                  <a:cubicBezTo>
                    <a:pt x="176" y="90"/>
                    <a:pt x="174" y="99"/>
                    <a:pt x="168" y="97"/>
                  </a:cubicBezTo>
                  <a:cubicBezTo>
                    <a:pt x="166" y="119"/>
                    <a:pt x="156" y="126"/>
                    <a:pt x="156" y="126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50"/>
                    <a:pt x="162" y="153"/>
                    <a:pt x="187" y="164"/>
                  </a:cubicBezTo>
                  <a:cubicBezTo>
                    <a:pt x="212" y="174"/>
                    <a:pt x="204" y="166"/>
                    <a:pt x="224" y="176"/>
                  </a:cubicBezTo>
                  <a:cubicBezTo>
                    <a:pt x="256" y="192"/>
                    <a:pt x="256" y="236"/>
                    <a:pt x="256" y="2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38100" tIns="19050" rIns="38100" bIns="19050" numCol="1" anchor="t" anchorCtr="0" compatLnSpc="1"/>
            <a:lstStyle/>
            <a:p>
              <a:endParaRPr lang="en-US" sz="750" dirty="0">
                <a:solidFill>
                  <a:srgbClr val="1C4372"/>
                </a:solidFill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3880029" y="2717332"/>
            <a:ext cx="0" cy="1600720"/>
          </a:xfrm>
          <a:prstGeom prst="line">
            <a:avLst/>
          </a:prstGeom>
          <a:ln w="38100">
            <a:solidFill>
              <a:srgbClr val="1C43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/>
        </p:nvSpPr>
        <p:spPr bwMode="auto">
          <a:xfrm>
            <a:off x="7154792" y="-70927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459" y="48767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82756" y="18820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6949" y="21240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3630" y="254635"/>
            <a:ext cx="2691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  <a:sym typeface="+mn-ea"/>
              </a:rPr>
              <a:t>color transfer</a:t>
            </a:r>
            <a:endParaRPr lang="en-US" altLang="zh-CN" sz="3200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03291" y="220972"/>
            <a:ext cx="14224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160780"/>
            <a:ext cx="4022090" cy="13874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23995" y="1624330"/>
            <a:ext cx="8168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maps the histogram from one image onto another image</a:t>
            </a:r>
            <a:endParaRPr lang="en-US" altLang="zh-CN" sz="2400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pic>
        <p:nvPicPr>
          <p:cNvPr id="15" name="图片 14" descr="C:/Users/ly0106/AppData/Local/Temp/picturescale_20200611190137/output_20200611190139.pngoutput_20200611190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48890"/>
            <a:ext cx="3736975" cy="2802890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4726305" y="3538817"/>
            <a:ext cx="2284730" cy="822402"/>
          </a:xfrm>
          <a:prstGeom prst="rightArrow">
            <a:avLst>
              <a:gd name="adj1" fmla="val 42122"/>
              <a:gd name="adj2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anchor="ctr" anchorCtr="0" compatLnSpc="1">
            <a:spAutoFit/>
          </a:bodyPr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x-none" altLang="x-none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14" name="图片 13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890" y="2548255"/>
            <a:ext cx="3737610" cy="2803525"/>
          </a:xfrm>
          <a:prstGeom prst="rect">
            <a:avLst/>
          </a:prstGeom>
        </p:spPr>
      </p:pic>
      <p:sp>
        <p:nvSpPr>
          <p:cNvPr id="20" name="Rectangle 11"/>
          <p:cNvSpPr/>
          <p:nvPr/>
        </p:nvSpPr>
        <p:spPr>
          <a:xfrm>
            <a:off x="2581275" y="5124450"/>
            <a:ext cx="6575425" cy="1106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4400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What a bad color transfer !!</a:t>
            </a:r>
            <a:endParaRPr lang="en-US" sz="4400" dirty="0">
              <a:solidFill>
                <a:srgbClr val="1C4372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0" y="6405245"/>
            <a:ext cx="12192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E. Reinhard, M. Adhikhmin, B. Gooch and P. Shirley, "Color transfer between images," in IEEE Computer Graphics and Applications, vol. 21, no. 5, pp. 34-41, July-Aug. 2001, doi: 10.1109/38.946629. </a:t>
            </a:r>
            <a:endParaRPr lang="en-US" altLang="zh-CN" sz="1000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bldLvl="0" animBg="1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5459" y="48767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82756" y="18820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6949" y="21240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3630" y="254635"/>
            <a:ext cx="4095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  <a:sym typeface="+mn-ea"/>
              </a:rPr>
              <a:t>improved color transfer</a:t>
            </a:r>
            <a:endParaRPr lang="en-US" altLang="zh-CN" sz="3200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03291" y="220972"/>
            <a:ext cx="14224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 descr="C:/Users/ly0106/AppData/Local/Temp/picturescale_20200611190137/output_20200611190139.pngoutput_20200611190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072130"/>
            <a:ext cx="3736975" cy="2802890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4726305" y="4102698"/>
            <a:ext cx="2284730" cy="861770"/>
          </a:xfrm>
          <a:prstGeom prst="rightArrow">
            <a:avLst>
              <a:gd name="adj1" fmla="val 36931"/>
              <a:gd name="adj2" fmla="val 50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anchor="ctr" anchorCtr="0" compatLnSpc="1">
            <a:spAutoFit/>
          </a:bodyPr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x-none" altLang="x-none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2580640" y="5751195"/>
            <a:ext cx="6575425" cy="1106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4400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  <a:sym typeface="+mn-ea"/>
              </a:rPr>
              <a:t>much better ^_^</a:t>
            </a:r>
            <a:endParaRPr lang="en-US" sz="4400" dirty="0">
              <a:solidFill>
                <a:srgbClr val="1C4372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95" y="1072515"/>
            <a:ext cx="2840990" cy="1783080"/>
          </a:xfrm>
          <a:prstGeom prst="rect">
            <a:avLst/>
          </a:prstGeom>
        </p:spPr>
      </p:pic>
      <p:pic>
        <p:nvPicPr>
          <p:cNvPr id="3" name="图片 2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80000">
            <a:off x="7894320" y="658495"/>
            <a:ext cx="2717800" cy="2038350"/>
          </a:xfrm>
          <a:prstGeom prst="rect">
            <a:avLst/>
          </a:prstGeom>
        </p:spPr>
      </p:pic>
      <p:pic>
        <p:nvPicPr>
          <p:cNvPr id="4" name="图片 3" descr="C:/Users/ly0106/AppData/Local/Temp/picturescale_20200611185733/output_20200611185734.pngoutput_202006111857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5190" y="3072765"/>
            <a:ext cx="3735705" cy="2802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70" y="995680"/>
            <a:ext cx="7303135" cy="486664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654175" y="4646295"/>
            <a:ext cx="5565775" cy="3835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anchor="ctr" anchorCtr="0" compatLnSpc="1">
            <a:spAutoFit/>
          </a:bodyPr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x-none" altLang="x-none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4" name="Rectangle 11"/>
          <p:cNvSpPr/>
          <p:nvPr/>
        </p:nvSpPr>
        <p:spPr>
          <a:xfrm>
            <a:off x="7516495" y="2549525"/>
            <a:ext cx="4676140" cy="1106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4400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Is that really ok ?</a:t>
            </a:r>
            <a:endParaRPr lang="en-US" sz="4400" dirty="0">
              <a:solidFill>
                <a:srgbClr val="1C4372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 rot="5400000">
            <a:off x="10191450" y="15875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 rot="10800000">
            <a:off x="10175575" y="4873625"/>
            <a:ext cx="2016698" cy="1984743"/>
            <a:chOff x="-28241" y="0"/>
            <a:chExt cx="1782305" cy="1754064"/>
          </a:xfrm>
        </p:grpSpPr>
        <p:sp>
          <p:nvSpPr>
            <p:cNvPr id="5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Text Box 3"/>
          <p:cNvSpPr txBox="1"/>
          <p:nvPr/>
        </p:nvSpPr>
        <p:spPr bwMode="auto">
          <a:xfrm rot="20760000">
            <a:off x="553720" y="1648460"/>
            <a:ext cx="6962775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altLang="zh-CN" sz="6600" i="1" dirty="0">
                <a:solidFill>
                  <a:srgbClr val="1C43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zigzag edge!!</a:t>
            </a:r>
            <a:endParaRPr lang="en-US" altLang="zh-CN" sz="6600" i="1" dirty="0">
              <a:solidFill>
                <a:srgbClr val="1C437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4" grpId="0"/>
      <p:bldP spid="7" grpId="0" bldLvl="0" animBg="1"/>
      <p:bldP spid="7" grpId="1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439" y="0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 Box 3"/>
          <p:cNvSpPr txBox="1"/>
          <p:nvPr/>
        </p:nvSpPr>
        <p:spPr bwMode="auto">
          <a:xfrm>
            <a:off x="335915" y="2093595"/>
            <a:ext cx="11520805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sz="4800" dirty="0">
                <a:solidFill>
                  <a:srgbClr val="1C437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I don't want zigzag edges</a:t>
            </a:r>
            <a:r>
              <a:rPr lang="zh-CN" altLang="en-US" sz="4800" dirty="0">
                <a:solidFill>
                  <a:srgbClr val="1C4372"/>
                </a:solidFill>
                <a:latin typeface="DFPBangBangW5-B5" panose="040F0500000000000000" charset="-120"/>
                <a:ea typeface="宋体" panose="02010600030101010101" pitchFamily="2" charset="-122"/>
                <a:cs typeface="Raleway Medium" charset="0"/>
                <a:sym typeface="Poppins Medium" charset="0"/>
              </a:rPr>
              <a:t>！</a:t>
            </a:r>
            <a:endParaRPr lang="zh-CN" altLang="en-US" sz="4800" dirty="0">
              <a:solidFill>
                <a:srgbClr val="1C4372"/>
              </a:solidFill>
              <a:latin typeface="DFPBangBangW5-B5" panose="040F0500000000000000" charset="-120"/>
              <a:ea typeface="宋体" panose="02010600030101010101" pitchFamily="2" charset="-122"/>
              <a:cs typeface="Raleway Medium" charset="0"/>
              <a:sym typeface="Poppins Medium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3462020"/>
            <a:ext cx="2438400" cy="2438400"/>
          </a:xfrm>
          <a:prstGeom prst="rect">
            <a:avLst/>
          </a:prstGeom>
        </p:spPr>
      </p:pic>
      <p:sp>
        <p:nvSpPr>
          <p:cNvPr id="15" name="Text Box 3"/>
          <p:cNvSpPr txBox="1"/>
          <p:nvPr/>
        </p:nvSpPr>
        <p:spPr bwMode="auto">
          <a:xfrm>
            <a:off x="6325870" y="1080770"/>
            <a:ext cx="737235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altLang="x-none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3</a:t>
            </a:r>
            <a:endParaRPr lang="en-US" altLang="x-none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5855" y="1011555"/>
            <a:ext cx="1468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</a:rPr>
              <a:t>step</a:t>
            </a:r>
            <a:endParaRPr lang="en-US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6622396" y="1082351"/>
            <a:ext cx="0" cy="512283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621780" y="2762885"/>
            <a:ext cx="55702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preserve the edge well</a:t>
            </a:r>
            <a:endParaRPr lang="en-US" altLang="zh-CN" sz="3200" b="1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ctr"/>
            <a:r>
              <a:rPr lang="en-US" altLang="zh-CN" sz="3200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filtering</a:t>
            </a:r>
            <a:endParaRPr lang="en-US" altLang="zh-CN" sz="3200" b="1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138" y="1692242"/>
            <a:ext cx="2179509" cy="15774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7258" y="3588282"/>
            <a:ext cx="197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Filtering input p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995969"/>
            <a:ext cx="2179510" cy="1819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415752" y="4876800"/>
            <a:ext cx="217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Filtering output q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8" y="4197233"/>
            <a:ext cx="2098852" cy="1728466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58397" y="594722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Guide I</a:t>
            </a:r>
            <a:endParaRPr lang="zh-CN" altLang="en-US" dirty="0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628780" y="3036711"/>
            <a:ext cx="1592867" cy="1049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2597757" y="4549422"/>
            <a:ext cx="1623890" cy="121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>
                <a:extLst>
                  <a:ext uri="{FF2B5EF4-FFF2-40B4-BE49-F238E27FC236}">
                    <ele attr="{1EB6CF96-E7BF-46A4-99E1-D6FDAA353035}"/>
                  </a:ext>
                </a:extLst>
              </p:cNvPr>
              <p:cNvSpPr/>
              <p:nvPr/>
            </p:nvSpPr>
            <p:spPr>
              <a:xfrm>
                <a:off x="2876133" y="2763156"/>
                <a:ext cx="14226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133" y="2763156"/>
                <a:ext cx="142269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>
                <a:extLst>
                  <a:ext uri="{FF2B5EF4-FFF2-40B4-BE49-F238E27FC236}">
                    <ele attr="{736159C9-D3C7-429C-B12F-E79BC6AD4454}"/>
                  </a:ext>
                </a:extLst>
              </p:cNvPr>
              <p:cNvSpPr/>
              <p:nvPr/>
            </p:nvSpPr>
            <p:spPr>
              <a:xfrm>
                <a:off x="2825799" y="5577956"/>
                <a:ext cx="1432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9" y="5577956"/>
                <a:ext cx="143270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椭圆 2"/>
          <p:cNvSpPr/>
          <p:nvPr/>
        </p:nvSpPr>
        <p:spPr>
          <a:xfrm>
            <a:off x="353241" y="32663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77434" y="35083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820" y="350520"/>
            <a:ext cx="6366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  <a:sym typeface="+mn-ea"/>
              </a:rPr>
              <a:t>guided filter——smooth the edge</a:t>
            </a:r>
            <a:endParaRPr lang="en-US" altLang="zh-CN" sz="3200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2806" y="359402"/>
            <a:ext cx="14224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6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6405245"/>
            <a:ext cx="12192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[5]He K , Sun J , Tang X . Guided Image Filtering[J]. IEEE Transactions on Software Engineering, 2013, 35(6):1397-1409.</a:t>
            </a:r>
            <a:endParaRPr lang="en-US" altLang="zh-CN" sz="1000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1534795"/>
            <a:ext cx="12191365" cy="5323205"/>
          </a:xfrm>
          <a:prstGeom prst="rect">
            <a:avLst/>
          </a:prstGeom>
          <a:solidFill>
            <a:srgbClr val="1C43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353241" y="32663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77434" y="35083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820" y="350520"/>
            <a:ext cx="63665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  <a:sym typeface="+mn-ea"/>
              </a:rPr>
              <a:t>guided filter——smooth the edge</a:t>
            </a:r>
            <a:endParaRPr lang="en-US" altLang="zh-CN" sz="3200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32806" y="359402"/>
            <a:ext cx="14224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mas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" y="3669665"/>
            <a:ext cx="3378835" cy="2251075"/>
          </a:xfrm>
          <a:prstGeom prst="rect">
            <a:avLst/>
          </a:prstGeom>
        </p:spPr>
      </p:pic>
      <p:pic>
        <p:nvPicPr>
          <p:cNvPr id="7" name="图片 6" descr="ed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720" y="3669665"/>
            <a:ext cx="3378835" cy="2251075"/>
          </a:xfrm>
          <a:prstGeom prst="rect">
            <a:avLst/>
          </a:prstGeom>
        </p:spPr>
      </p:pic>
      <p:pic>
        <p:nvPicPr>
          <p:cNvPr id="8" name="图片 7" descr="mask_ed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935" y="3669665"/>
            <a:ext cx="3378835" cy="2251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4785" y="3147695"/>
            <a:ext cx="3378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sky mask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05935" y="3147695"/>
            <a:ext cx="3378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canny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27720" y="3147695"/>
            <a:ext cx="3378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dilated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835150" y="1534795"/>
            <a:ext cx="8522335" cy="1106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  <a:sym typeface="+mn-ea"/>
              </a:rPr>
              <a:t>do we need to blur the whole image ?</a:t>
            </a:r>
            <a:endParaRPr lang="en-US" altLang="zh-CN" sz="4400" b="1" dirty="0">
              <a:solidFill>
                <a:schemeClr val="bg1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  <a:sym typeface="+mn-ea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5"/>
            </p:custDataLst>
          </p:nvPr>
        </p:nvGraphicFramePr>
        <p:xfrm>
          <a:off x="7391400" y="2496820"/>
          <a:ext cx="1530350" cy="151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70"/>
                <a:gridCol w="306070"/>
                <a:gridCol w="306070"/>
                <a:gridCol w="306070"/>
                <a:gridCol w="306070"/>
              </a:tblGrid>
              <a:tr h="303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646464"/>
                          </a:solidFill>
                        </a:rPr>
                        <a:t>1</a:t>
                      </a:r>
                      <a:endParaRPr lang="en-US" altLang="zh-CN" sz="1200" b="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646464"/>
                          </a:solidFill>
                        </a:rPr>
                        <a:t>1</a:t>
                      </a:r>
                      <a:endParaRPr lang="en-US" altLang="zh-CN" sz="1200" b="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646464"/>
                          </a:solidFill>
                        </a:rPr>
                        <a:t>1</a:t>
                      </a:r>
                      <a:endParaRPr lang="en-US" altLang="zh-CN" sz="1200" b="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646464"/>
                          </a:solidFill>
                        </a:rPr>
                        <a:t>1</a:t>
                      </a:r>
                      <a:endParaRPr lang="en-US" altLang="zh-CN" sz="1200" b="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 b="0">
                          <a:solidFill>
                            <a:srgbClr val="646464"/>
                          </a:solidFill>
                        </a:rPr>
                        <a:t>1</a:t>
                      </a:r>
                      <a:endParaRPr lang="en-US" altLang="zh-CN" sz="1200" b="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03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646464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03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646464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303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646464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03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646464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646464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rgbClr val="404040"/>
                          </a:solidFill>
                        </a:rPr>
                        <a:t>1</a:t>
                      </a:r>
                      <a:endParaRPr lang="en-US" altLang="zh-CN" sz="120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9" grpId="1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1"/>
          <p:cNvSpPr>
            <a:spLocks noChangeArrowheads="1"/>
          </p:cNvSpPr>
          <p:nvPr/>
        </p:nvSpPr>
        <p:spPr bwMode="auto">
          <a:xfrm>
            <a:off x="1574165" y="14497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Rectangle 5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1" name="Rectangle 59"/>
          <p:cNvSpPr>
            <a:spLocks noChangeArrowheads="1"/>
          </p:cNvSpPr>
          <p:nvPr/>
        </p:nvSpPr>
        <p:spPr bwMode="auto">
          <a:xfrm>
            <a:off x="-141111" y="1956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-141111" y="195687"/>
          <a:ext cx="114300" cy="13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" name="Equation" r:id="rId1" imgW="152400" imgH="165100" progId="Equation.DSMT4">
                  <p:embed/>
                </p:oleObj>
              </mc:Choice>
              <mc:Fallback>
                <p:oleObj name="Equation" r:id="rId1" imgW="152400" imgH="16510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41111" y="195687"/>
                        <a:ext cx="114300" cy="13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63"/>
          <p:cNvSpPr>
            <a:spLocks noChangeArrowheads="1"/>
          </p:cNvSpPr>
          <p:nvPr/>
        </p:nvSpPr>
        <p:spPr bwMode="auto">
          <a:xfrm>
            <a:off x="304800" y="3257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 descr="edge_comparis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9170"/>
            <a:ext cx="12192000" cy="21177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6685" y="4436745"/>
            <a:ext cx="279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1C437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before</a:t>
            </a:r>
            <a:endParaRPr lang="en-US" altLang="zh-CN" sz="2800" dirty="0">
              <a:solidFill>
                <a:srgbClr val="1C437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0715" y="4436745"/>
            <a:ext cx="279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1C437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filtered</a:t>
            </a:r>
            <a:endParaRPr lang="en-US" altLang="zh-CN" sz="2800" dirty="0">
              <a:solidFill>
                <a:srgbClr val="1C437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72530" y="4436745"/>
            <a:ext cx="279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1C437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zigzag</a:t>
            </a:r>
            <a:endParaRPr lang="en-US" altLang="zh-CN" sz="2800" dirty="0">
              <a:solidFill>
                <a:srgbClr val="1C437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51620" y="4436745"/>
            <a:ext cx="279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1C437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smooth edge</a:t>
            </a:r>
            <a:endParaRPr lang="en-US" altLang="zh-CN" sz="2800" dirty="0">
              <a:solidFill>
                <a:srgbClr val="1C437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1033145" y="549275"/>
            <a:ext cx="10125075" cy="1476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6000" b="1" dirty="0">
                <a:solidFill>
                  <a:schemeClr val="tx1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It's ok now </a:t>
            </a:r>
            <a:r>
              <a:rPr lang="en-US" sz="6000" dirty="0">
                <a:solidFill>
                  <a:schemeClr val="tx1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o(*</a:t>
            </a:r>
            <a:r>
              <a:rPr lang="zh-CN" altLang="en-US" sz="6000" dirty="0">
                <a:solidFill>
                  <a:schemeClr val="tx1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￣︶￣</a:t>
            </a:r>
            <a:r>
              <a:rPr lang="en-US" altLang="zh-CN" sz="6000" dirty="0">
                <a:solidFill>
                  <a:schemeClr val="tx1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*)o</a:t>
            </a:r>
            <a:endParaRPr lang="en-US" altLang="zh-CN" sz="6000" dirty="0">
              <a:solidFill>
                <a:schemeClr val="tx1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12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0" y="35940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601445" y="13800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89929" y="25010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977129" y="35447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-2147482555" descr="pip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" y="1985010"/>
            <a:ext cx="11249660" cy="36874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 Box 3"/>
          <p:cNvSpPr txBox="1"/>
          <p:nvPr/>
        </p:nvSpPr>
        <p:spPr bwMode="auto">
          <a:xfrm>
            <a:off x="335915" y="1154430"/>
            <a:ext cx="11520805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sz="4800" dirty="0">
                <a:solidFill>
                  <a:srgbClr val="1C437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Let's check what we have done!</a:t>
            </a:r>
            <a:endParaRPr lang="en-US" sz="4800" dirty="0">
              <a:solidFill>
                <a:srgbClr val="1C4372"/>
              </a:solidFill>
              <a:latin typeface="DFPBangBangW5-B5" panose="040F0500000000000000" charset="-120"/>
              <a:ea typeface="宋体" panose="02010600030101010101" pitchFamily="2" charset="-122"/>
              <a:cs typeface="Raleway Medium" charset="0"/>
              <a:sym typeface="Poppins Medium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12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11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9105" y="0"/>
            <a:ext cx="4112895" cy="3085465"/>
          </a:xfrm>
          <a:prstGeom prst="rect">
            <a:avLst/>
          </a:prstGeom>
        </p:spPr>
      </p:pic>
      <p:pic>
        <p:nvPicPr>
          <p:cNvPr id="4" name="图片 3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45" y="0"/>
            <a:ext cx="4112260" cy="3085465"/>
          </a:xfrm>
          <a:prstGeom prst="rect">
            <a:avLst/>
          </a:prstGeom>
        </p:spPr>
      </p:pic>
      <p:pic>
        <p:nvPicPr>
          <p:cNvPr id="6" name="图片 5" descr="C:/Users/ly0106/AppData/Local/Temp/picturescale_20200612003726/output_20200612003727.pngoutput_20200612003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13530" cy="3085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3085465"/>
            <a:ext cx="411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全新硬笔楷书简" panose="02010600040101010101" charset="-122"/>
                <a:ea typeface="全新硬笔楷书简" panose="02010600040101010101" charset="-122"/>
                <a:cs typeface="Times New Roman" panose="02020603050405020304" pitchFamily="18" charset="0"/>
              </a:rPr>
              <a:t>You won't be alone</a:t>
            </a:r>
            <a:endParaRPr lang="en-US" altLang="zh-CN" sz="4000" dirty="0">
              <a:solidFill>
                <a:schemeClr val="bg1"/>
              </a:solidFill>
              <a:latin typeface="全新硬笔楷书简" panose="02010600040101010101" charset="-122"/>
              <a:ea typeface="全新硬笔楷书简" panose="02010600040101010101" charset="-122"/>
              <a:cs typeface="Times New Roman" panose="02020603050405020304" pitchFamily="18" charset="0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全新硬笔楷书简" panose="02010600040101010101" charset="-122"/>
                <a:ea typeface="全新硬笔楷书简" panose="02010600040101010101" charset="-122"/>
                <a:cs typeface="Times New Roman" panose="02020603050405020304" pitchFamily="18" charset="0"/>
              </a:rPr>
              <a:t>at nights.</a:t>
            </a:r>
            <a:endParaRPr lang="en-US" altLang="zh-CN" sz="4000" dirty="0">
              <a:solidFill>
                <a:schemeClr val="bg1"/>
              </a:solidFill>
              <a:latin typeface="全新硬笔楷书简" panose="02010600040101010101" charset="-122"/>
              <a:ea typeface="全新硬笔楷书简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39870" y="3085465"/>
            <a:ext cx="40392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全新硬笔楷书简" panose="02010600040101010101" charset="-122"/>
                <a:ea typeface="全新硬笔楷书简" panose="02010600040101010101" charset="-122"/>
                <a:cs typeface="Times New Roman" panose="02020603050405020304" pitchFamily="18" charset="0"/>
              </a:rPr>
              <a:t>Don't be afraid.</a:t>
            </a:r>
            <a:endParaRPr lang="en-US" altLang="zh-CN" sz="4000" dirty="0">
              <a:solidFill>
                <a:schemeClr val="bg1"/>
              </a:solidFill>
              <a:latin typeface="全新硬笔楷书简" panose="02010600040101010101" charset="-122"/>
              <a:ea typeface="全新硬笔楷书简" panose="02010600040101010101" charset="-122"/>
              <a:cs typeface="Times New Roman" panose="02020603050405020304" pitchFamily="18" charset="0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全新硬笔楷书简" panose="02010600040101010101" charset="-122"/>
                <a:ea typeface="全新硬笔楷书简" panose="02010600040101010101" charset="-122"/>
                <a:cs typeface="Times New Roman" panose="02020603050405020304" pitchFamily="18" charset="0"/>
              </a:rPr>
              <a:t>I'll be with you.</a:t>
            </a:r>
            <a:endParaRPr lang="en-US" altLang="zh-CN" sz="4000" dirty="0">
              <a:solidFill>
                <a:schemeClr val="bg1"/>
              </a:solidFill>
              <a:latin typeface="全新硬笔楷书简" panose="02010600040101010101" charset="-122"/>
              <a:ea typeface="全新硬笔楷书简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79105" y="3085465"/>
            <a:ext cx="411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全新硬笔楷书简" panose="02010600040101010101" charset="-122"/>
                <a:ea typeface="全新硬笔楷书简" panose="02010600040101010101" charset="-122"/>
                <a:cs typeface="Times New Roman" panose="02020603050405020304" pitchFamily="18" charset="0"/>
              </a:rPr>
              <a:t>The future is </a:t>
            </a:r>
            <a:endParaRPr lang="en-US" altLang="zh-CN" sz="4000" dirty="0">
              <a:solidFill>
                <a:schemeClr val="bg1"/>
              </a:solidFill>
              <a:latin typeface="全新硬笔楷书简" panose="02010600040101010101" charset="-122"/>
              <a:ea typeface="全新硬笔楷书简" panose="02010600040101010101" charset="-122"/>
              <a:cs typeface="Times New Roman" panose="02020603050405020304" pitchFamily="18" charset="0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bg1"/>
                </a:solidFill>
                <a:latin typeface="全新硬笔楷书简" panose="02010600040101010101" charset="-122"/>
                <a:ea typeface="全新硬笔楷书简" panose="02010600040101010101" charset="-122"/>
                <a:cs typeface="Times New Roman" panose="02020603050405020304" pitchFamily="18" charset="0"/>
              </a:rPr>
              <a:t>waiting for us. </a:t>
            </a:r>
            <a:endParaRPr lang="en-US" altLang="zh-CN" sz="4000" dirty="0">
              <a:solidFill>
                <a:schemeClr val="bg1"/>
              </a:solidFill>
              <a:latin typeface="全新硬笔楷书简" panose="02010600040101010101" charset="-122"/>
              <a:ea typeface="全新硬笔楷书简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4710430"/>
            <a:ext cx="1219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We're not changing the sky. We're changing the emotions the image conveys.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12895" y="5608955"/>
            <a:ext cx="1504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We   are  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17210" y="5608955"/>
            <a:ext cx="246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photographers.  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17210" y="5608955"/>
            <a:ext cx="2461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magicians.  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9" grpId="1"/>
      <p:bldP spid="7" grpId="0"/>
      <p:bldP spid="8" grpId="0"/>
      <p:bldP spid="11" grpId="0"/>
      <p:bldP spid="13" grpId="0"/>
      <p:bldP spid="13" grpId="1"/>
      <p:bldP spid="17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0" y="35940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1305" cy="6842125"/>
          </a:xfrm>
          <a:prstGeom prst="rect">
            <a:avLst/>
          </a:prstGeom>
        </p:spPr>
      </p:pic>
      <p:sp>
        <p:nvSpPr>
          <p:cNvPr id="34" name="Rectangle 11"/>
          <p:cNvSpPr/>
          <p:nvPr/>
        </p:nvSpPr>
        <p:spPr>
          <a:xfrm>
            <a:off x="9107170" y="0"/>
            <a:ext cx="3084830" cy="2122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4400" b="1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Do you think that's all ?</a:t>
            </a:r>
            <a:endParaRPr lang="en-US" sz="4400" b="1" dirty="0">
              <a:solidFill>
                <a:srgbClr val="1C4372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</a:endParaRPr>
          </a:p>
        </p:txBody>
      </p:sp>
      <p:sp>
        <p:nvSpPr>
          <p:cNvPr id="2" name="Rectangle 11"/>
          <p:cNvSpPr/>
          <p:nvPr/>
        </p:nvSpPr>
        <p:spPr>
          <a:xfrm>
            <a:off x="9107170" y="4306570"/>
            <a:ext cx="3084830" cy="1106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4400" b="1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n a i v e </a:t>
            </a:r>
            <a:endParaRPr lang="en-US" sz="4400" b="1" dirty="0">
              <a:solidFill>
                <a:srgbClr val="1C4372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760" y="2534920"/>
            <a:ext cx="1771650" cy="177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750" y="0"/>
            <a:ext cx="5048250" cy="4347845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84375" y="3044825"/>
            <a:ext cx="82232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 dirty="0">
                <a:solidFill>
                  <a:schemeClr val="tx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书体坊安景臣钢笔行书" panose="02010601030101010101" charset="-122"/>
              </a:rPr>
              <a:t>dreaming about being a photographer</a:t>
            </a:r>
            <a:r>
              <a:rPr lang="zh-CN" altLang="en-US" sz="4400" b="1" dirty="0">
                <a:solidFill>
                  <a:schemeClr val="tx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书体坊安景臣钢笔行书" panose="02010601030101010101" charset="-122"/>
              </a:rPr>
              <a:t>？</a:t>
            </a:r>
            <a:endParaRPr lang="zh-CN" altLang="en-US" sz="4400" b="1" dirty="0">
              <a:solidFill>
                <a:schemeClr val="tx2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书体坊安景臣钢笔行书" panose="02010601030101010101" charset="-122"/>
            </a:endParaRPr>
          </a:p>
        </p:txBody>
      </p:sp>
      <p:pic>
        <p:nvPicPr>
          <p:cNvPr id="12" name="图片 11" descr="0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95700" cy="2467610"/>
          </a:xfrm>
          <a:prstGeom prst="rect">
            <a:avLst/>
          </a:prstGeom>
        </p:spPr>
      </p:pic>
      <p:pic>
        <p:nvPicPr>
          <p:cNvPr id="15" name="图片 14" descr="00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-12700"/>
            <a:ext cx="3714750" cy="2480310"/>
          </a:xfrm>
          <a:prstGeom prst="rect">
            <a:avLst/>
          </a:prstGeom>
        </p:spPr>
      </p:pic>
      <p:pic>
        <p:nvPicPr>
          <p:cNvPr id="22" name="图片 21" descr="0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720" y="0"/>
            <a:ext cx="3764280" cy="2494280"/>
          </a:xfrm>
          <a:prstGeom prst="rect">
            <a:avLst/>
          </a:prstGeom>
        </p:spPr>
      </p:pic>
      <p:pic>
        <p:nvPicPr>
          <p:cNvPr id="19" name="图片 18" descr="00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720" y="4345305"/>
            <a:ext cx="3764280" cy="2512695"/>
          </a:xfrm>
          <a:prstGeom prst="rect">
            <a:avLst/>
          </a:prstGeom>
        </p:spPr>
      </p:pic>
      <p:pic>
        <p:nvPicPr>
          <p:cNvPr id="20" name="图片 19" descr="01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625" y="4378960"/>
            <a:ext cx="3714115" cy="2479040"/>
          </a:xfrm>
          <a:prstGeom prst="rect">
            <a:avLst/>
          </a:prstGeom>
        </p:spPr>
      </p:pic>
      <p:pic>
        <p:nvPicPr>
          <p:cNvPr id="24" name="图片 23" descr="01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78960"/>
            <a:ext cx="3737610" cy="2494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439" y="0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 Box 3"/>
          <p:cNvSpPr txBox="1"/>
          <p:nvPr/>
        </p:nvSpPr>
        <p:spPr bwMode="auto">
          <a:xfrm>
            <a:off x="335280" y="667385"/>
            <a:ext cx="11520805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sz="4800" dirty="0">
                <a:solidFill>
                  <a:srgbClr val="1C437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video processing</a:t>
            </a:r>
            <a:endParaRPr lang="en-US" sz="4800" dirty="0">
              <a:solidFill>
                <a:srgbClr val="1C4372"/>
              </a:solidFill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  <p:sp>
        <p:nvSpPr>
          <p:cNvPr id="15" name="Text Box 3"/>
          <p:cNvSpPr txBox="1"/>
          <p:nvPr/>
        </p:nvSpPr>
        <p:spPr bwMode="auto">
          <a:xfrm>
            <a:off x="6325870" y="72390"/>
            <a:ext cx="737235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altLang="x-none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4</a:t>
            </a:r>
            <a:endParaRPr lang="en-US" altLang="x-none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5855" y="3175"/>
            <a:ext cx="1468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</a:rPr>
              <a:t>step</a:t>
            </a:r>
            <a:endParaRPr lang="en-US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</a:endParaRPr>
          </a:p>
        </p:txBody>
      </p:sp>
      <p:pic>
        <p:nvPicPr>
          <p:cNvPr id="3" name="video_tes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3365" y="1473835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439" y="0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 Box 3"/>
          <p:cNvSpPr txBox="1"/>
          <p:nvPr/>
        </p:nvSpPr>
        <p:spPr bwMode="auto">
          <a:xfrm>
            <a:off x="335280" y="667385"/>
            <a:ext cx="11520805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sz="4800" dirty="0">
                <a:solidFill>
                  <a:srgbClr val="1C437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video processing</a:t>
            </a:r>
            <a:endParaRPr lang="en-US" sz="4800" dirty="0">
              <a:solidFill>
                <a:srgbClr val="1C4372"/>
              </a:solidFill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  <p:sp>
        <p:nvSpPr>
          <p:cNvPr id="15" name="Text Box 3"/>
          <p:cNvSpPr txBox="1"/>
          <p:nvPr/>
        </p:nvSpPr>
        <p:spPr bwMode="auto">
          <a:xfrm>
            <a:off x="6325870" y="72390"/>
            <a:ext cx="737235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altLang="x-none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4</a:t>
            </a:r>
            <a:endParaRPr lang="en-US" altLang="x-none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5855" y="3175"/>
            <a:ext cx="1468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</a:rPr>
              <a:t>step</a:t>
            </a:r>
            <a:endParaRPr lang="en-US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</a:endParaRPr>
          </a:p>
        </p:txBody>
      </p:sp>
      <p:pic>
        <p:nvPicPr>
          <p:cNvPr id="2" name="video_resul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000" y="155575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353241" y="32663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7434" y="35083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32806" y="359402"/>
            <a:ext cx="14224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79355" y="2028096"/>
          <a:ext cx="9470318" cy="2878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245"/>
                <a:gridCol w="1693178"/>
                <a:gridCol w="1319027"/>
                <a:gridCol w="1524000"/>
                <a:gridCol w="1422400"/>
                <a:gridCol w="1151468"/>
              </a:tblGrid>
              <a:tr h="1053253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Mask getting</a:t>
                      </a:r>
                      <a:endParaRPr lang="en-US" altLang="zh-CN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(s)</a:t>
                      </a:r>
                      <a:endParaRPr lang="en-US" altLang="zh-CN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Sky replace</a:t>
                      </a:r>
                      <a:endParaRPr lang="en-US" altLang="zh-CN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  <a:sym typeface="+mn-ea"/>
                        </a:rPr>
                        <a:t>(s)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Color transfer</a:t>
                      </a:r>
                      <a:endParaRPr lang="en-US" altLang="zh-CN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  <a:sym typeface="+mn-ea"/>
                        </a:rPr>
                        <a:t>(s)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Guided filter</a:t>
                      </a:r>
                      <a:endParaRPr lang="en-US" altLang="zh-CN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  <a:sym typeface="+mn-ea"/>
                        </a:rPr>
                        <a:t>(s)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altLang="zh-CN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  <a:sym typeface="+mn-ea"/>
                        </a:rPr>
                        <a:t>(s)</a:t>
                      </a:r>
                      <a:endParaRPr lang="zh-CN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881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Before optimizing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0.22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1.02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2.37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2.63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6.24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44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Optimized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0.218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0.044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0.074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0.246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0.582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18820" y="350520"/>
            <a:ext cx="37566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  <a:sym typeface="+mn-ea"/>
              </a:rPr>
              <a:t>video processing</a:t>
            </a:r>
            <a:endParaRPr lang="en-US" altLang="zh-CN" sz="3200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439" y="0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5344341" y="1864470"/>
            <a:ext cx="1503318" cy="1503316"/>
          </a:xfrm>
          <a:prstGeom prst="ellipse">
            <a:avLst/>
          </a:prstGeom>
          <a:noFill/>
          <a:ln w="28575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400269" y="1920398"/>
            <a:ext cx="1391463" cy="1391461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92319" y="1959503"/>
            <a:ext cx="360736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8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92318" y="3596037"/>
            <a:ext cx="36073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Demonstration</a:t>
            </a:r>
            <a:endParaRPr lang="zh-CN" altLang="en-US" sz="4000" b="1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353241" y="32663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7434" y="35083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32806" y="35940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27741" y="334565"/>
            <a:ext cx="38331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Demonstration</a:t>
            </a:r>
            <a:endParaRPr lang="zh-CN" altLang="en-US" sz="3200" b="1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MagicSky(V1.2)展示Dem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82115" y="848995"/>
            <a:ext cx="8827770" cy="5937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439" y="0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椭圆 18"/>
          <p:cNvSpPr/>
          <p:nvPr/>
        </p:nvSpPr>
        <p:spPr>
          <a:xfrm>
            <a:off x="5344341" y="1864470"/>
            <a:ext cx="1503318" cy="1503316"/>
          </a:xfrm>
          <a:prstGeom prst="ellipse">
            <a:avLst/>
          </a:prstGeom>
          <a:noFill/>
          <a:ln w="28575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400269" y="1920398"/>
            <a:ext cx="1391463" cy="1391461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92319" y="1959503"/>
            <a:ext cx="360736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05</a:t>
            </a:r>
            <a:endParaRPr lang="zh-CN" altLang="en-US" sz="8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92318" y="3596037"/>
            <a:ext cx="360736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Writing at last</a:t>
            </a:r>
            <a:endParaRPr lang="en-US" sz="4000" b="1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79170" y="1431290"/>
            <a:ext cx="10212705" cy="4824730"/>
          </a:xfrm>
          <a:prstGeom prst="rect">
            <a:avLst/>
          </a:prstGeom>
          <a:solidFill>
            <a:srgbClr val="1C43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353241" y="32663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7434" y="35083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32806" y="35940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05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27741" y="334565"/>
            <a:ext cx="38331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zh-CN" altLang="en-US" sz="3200" b="1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323840" y="4067175"/>
            <a:ext cx="1544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Hive Yuan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047355" y="4405630"/>
            <a:ext cx="22974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  <a:sym typeface="+mn-ea"/>
              </a:rPr>
              <a:t>dataset labelling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  <a:sym typeface="+mn-ea"/>
              </a:rPr>
              <a:t>writing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  <a:sym typeface="+mn-ea"/>
              </a:rPr>
              <a:t>report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  <a:sym typeface="+mn-ea"/>
              </a:rPr>
              <a:t>making PPT</a:t>
            </a:r>
            <a:endParaRPr lang="en-US" alt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27741" y="969014"/>
            <a:ext cx="359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Authors’ Contribution</a:t>
            </a:r>
            <a:endParaRPr lang="en-US" altLang="zh-CN" sz="2400" b="1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A5[KYN8S2_8{Q`F6LOST_Y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728470"/>
            <a:ext cx="1809115" cy="2325370"/>
          </a:xfrm>
          <a:prstGeom prst="rect">
            <a:avLst/>
          </a:prstGeom>
        </p:spPr>
      </p:pic>
      <p:pic>
        <p:nvPicPr>
          <p:cNvPr id="4" name="图片 3" descr="l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205" y="1755775"/>
            <a:ext cx="1544955" cy="2298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15210" y="4067175"/>
            <a:ext cx="18084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Jing Wu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47990" y="4067175"/>
            <a:ext cx="22974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Zhao Shen</a:t>
            </a:r>
            <a:endParaRPr lang="en-US" sz="2000" b="1" i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1"/>
          <p:cNvSpPr/>
          <p:nvPr/>
        </p:nvSpPr>
        <p:spPr>
          <a:xfrm>
            <a:off x="4624705" y="4405630"/>
            <a:ext cx="2921000" cy="156845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color transfer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guided filter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writing report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making PPT, presentation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98776" y="4405662"/>
            <a:ext cx="3725118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network configuration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GUI coding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Roboto" charset="0"/>
                <a:cs typeface="Times New Roman" panose="02020603050405020304" pitchFamily="18" charset="0"/>
              </a:rPr>
              <a:t>algorithm optimization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Roboto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O)}G5LTWD8MD[GCR4Z16`YX"/>
          <p:cNvPicPr>
            <a:picLocks noChangeAspect="1"/>
          </p:cNvPicPr>
          <p:nvPr/>
        </p:nvPicPr>
        <p:blipFill rotWithShape="1">
          <a:blip r:embed="rId4"/>
          <a:srcRect l="12142" r="13614"/>
          <a:stretch>
            <a:fillRect/>
          </a:stretch>
        </p:blipFill>
        <p:spPr>
          <a:xfrm>
            <a:off x="8326315" y="1769745"/>
            <a:ext cx="1705708" cy="2297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439" y="0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27940" y="0"/>
            <a:ext cx="3915410" cy="3853815"/>
            <a:chOff x="-28241" y="0"/>
            <a:chExt cx="1782305" cy="1754064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8158480" y="2969260"/>
            <a:ext cx="4077335" cy="3888740"/>
            <a:chOff x="-28241" y="0"/>
            <a:chExt cx="1782305" cy="1754064"/>
          </a:xfrm>
          <a:blipFill rotWithShape="0">
            <a:blip r:embed="rId2"/>
            <a:stretch>
              <a:fillRect/>
            </a:stretch>
          </a:blipFill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19"/>
          <p:cNvSpPr txBox="1"/>
          <p:nvPr/>
        </p:nvSpPr>
        <p:spPr>
          <a:xfrm>
            <a:off x="1857829" y="2224298"/>
            <a:ext cx="847634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solidFill>
                  <a:srgbClr val="1C4372"/>
                </a:solidFill>
                <a:latin typeface="全新硬笔楷书简" panose="02010600040101010101" charset="-122"/>
                <a:ea typeface="全新硬笔楷书简" panose="02010600040101010101" charset="-122"/>
                <a:cs typeface="Arial" panose="020B0604020202020204" pitchFamily="34" charset="0"/>
              </a:rPr>
              <a:t>thank you~</a:t>
            </a:r>
            <a:r>
              <a:rPr lang="en-US" altLang="zh-CN" sz="8800" dirty="0">
                <a:solidFill>
                  <a:srgbClr val="1C43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zh-CN" altLang="en-US" sz="8800" dirty="0">
              <a:solidFill>
                <a:srgbClr val="1C43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06420" y="4282440"/>
            <a:ext cx="5978525" cy="1283766"/>
            <a:chOff x="4144381" y="3893172"/>
            <a:chExt cx="4919936" cy="1283361"/>
          </a:xfrm>
        </p:grpSpPr>
        <p:sp>
          <p:nvSpPr>
            <p:cNvPr id="7" name="椭圆 6"/>
            <p:cNvSpPr/>
            <p:nvPr/>
          </p:nvSpPr>
          <p:spPr>
            <a:xfrm>
              <a:off x="4144381" y="3994048"/>
              <a:ext cx="349404" cy="349404"/>
            </a:xfrm>
            <a:prstGeom prst="ellipse">
              <a:avLst/>
            </a:prstGeom>
            <a:solidFill>
              <a:srgbClr val="1C4372"/>
            </a:solidFill>
            <a:ln w="28575">
              <a:solidFill>
                <a:srgbClr val="1C4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1C4372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6887115" y="3998571"/>
              <a:ext cx="349404" cy="349404"/>
            </a:xfrm>
            <a:prstGeom prst="ellipse">
              <a:avLst/>
            </a:prstGeom>
            <a:solidFill>
              <a:srgbClr val="1C4372"/>
            </a:solidFill>
            <a:ln w="28575">
              <a:solidFill>
                <a:srgbClr val="1C43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4372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24856" y="3893172"/>
              <a:ext cx="2615431" cy="1283361"/>
            </a:xfrm>
            <a:prstGeom prst="roundRect">
              <a:avLst>
                <a:gd name="adj" fmla="val 33061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Members</a:t>
              </a:r>
              <a:r>
                <a:rPr lang="zh-CN" altLang="en-US" sz="2000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i="1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Jing Wu</a:t>
              </a:r>
              <a:endParaRPr lang="zh-CN" altLang="en-US" sz="2000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Hive Yuan</a:t>
              </a:r>
              <a:endParaRPr lang="en-US" altLang="zh-CN" sz="2000" i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Zhao shen</a:t>
              </a:r>
              <a:endParaRPr lang="en-US" altLang="zh-CN" sz="2000" i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840286" y="3893172"/>
              <a:ext cx="2224031" cy="494402"/>
            </a:xfrm>
            <a:prstGeom prst="roundRect">
              <a:avLst>
                <a:gd name="adj" fmla="val 33061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Mentor</a:t>
              </a:r>
              <a:r>
                <a:rPr lang="zh-CN" altLang="en-US" sz="2000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i="1" dirty="0">
                  <a:solidFill>
                    <a:srgbClr val="1C43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Jia Yan</a:t>
              </a:r>
              <a:endParaRPr lang="en-US" altLang="zh-CN" sz="2000" i="1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05"/>
            <p:cNvSpPr>
              <a:spLocks noEditPoints="1"/>
            </p:cNvSpPr>
            <p:nvPr/>
          </p:nvSpPr>
          <p:spPr bwMode="auto">
            <a:xfrm>
              <a:off x="4165312" y="4060630"/>
              <a:ext cx="307542" cy="216240"/>
            </a:xfrm>
            <a:custGeom>
              <a:avLst/>
              <a:gdLst>
                <a:gd name="T0" fmla="*/ 256 w 256"/>
                <a:gd name="T1" fmla="*/ 172 h 180"/>
                <a:gd name="T2" fmla="*/ 256 w 256"/>
                <a:gd name="T3" fmla="*/ 172 h 180"/>
                <a:gd name="T4" fmla="*/ 248 w 256"/>
                <a:gd name="T5" fmla="*/ 180 h 180"/>
                <a:gd name="T6" fmla="*/ 189 w 256"/>
                <a:gd name="T7" fmla="*/ 180 h 180"/>
                <a:gd name="T8" fmla="*/ 196 w 256"/>
                <a:gd name="T9" fmla="*/ 170 h 180"/>
                <a:gd name="T10" fmla="*/ 196 w 256"/>
                <a:gd name="T11" fmla="*/ 170 h 180"/>
                <a:gd name="T12" fmla="*/ 196 w 256"/>
                <a:gd name="T13" fmla="*/ 170 h 180"/>
                <a:gd name="T14" fmla="*/ 170 w 256"/>
                <a:gd name="T15" fmla="*/ 121 h 180"/>
                <a:gd name="T16" fmla="*/ 152 w 256"/>
                <a:gd name="T17" fmla="*/ 115 h 180"/>
                <a:gd name="T18" fmla="*/ 152 w 256"/>
                <a:gd name="T19" fmla="*/ 100 h 180"/>
                <a:gd name="T20" fmla="*/ 144 w 256"/>
                <a:gd name="T21" fmla="*/ 80 h 180"/>
                <a:gd name="T22" fmla="*/ 139 w 256"/>
                <a:gd name="T23" fmla="*/ 72 h 180"/>
                <a:gd name="T24" fmla="*/ 141 w 256"/>
                <a:gd name="T25" fmla="*/ 59 h 180"/>
                <a:gd name="T26" fmla="*/ 140 w 256"/>
                <a:gd name="T27" fmla="*/ 42 h 180"/>
                <a:gd name="T28" fmla="*/ 171 w 256"/>
                <a:gd name="T29" fmla="*/ 16 h 180"/>
                <a:gd name="T30" fmla="*/ 202 w 256"/>
                <a:gd name="T31" fmla="*/ 42 h 180"/>
                <a:gd name="T32" fmla="*/ 200 w 256"/>
                <a:gd name="T33" fmla="*/ 59 h 180"/>
                <a:gd name="T34" fmla="*/ 203 w 256"/>
                <a:gd name="T35" fmla="*/ 72 h 180"/>
                <a:gd name="T36" fmla="*/ 198 w 256"/>
                <a:gd name="T37" fmla="*/ 80 h 180"/>
                <a:gd name="T38" fmla="*/ 189 w 256"/>
                <a:gd name="T39" fmla="*/ 100 h 180"/>
                <a:gd name="T40" fmla="*/ 190 w 256"/>
                <a:gd name="T41" fmla="*/ 115 h 180"/>
                <a:gd name="T42" fmla="*/ 210 w 256"/>
                <a:gd name="T43" fmla="*/ 124 h 180"/>
                <a:gd name="T44" fmla="*/ 235 w 256"/>
                <a:gd name="T45" fmla="*/ 133 h 180"/>
                <a:gd name="T46" fmla="*/ 256 w 256"/>
                <a:gd name="T47" fmla="*/ 172 h 180"/>
                <a:gd name="T48" fmla="*/ 136 w 256"/>
                <a:gd name="T49" fmla="*/ 119 h 180"/>
                <a:gd name="T50" fmla="*/ 164 w 256"/>
                <a:gd name="T51" fmla="*/ 128 h 180"/>
                <a:gd name="T52" fmla="*/ 187 w 256"/>
                <a:gd name="T53" fmla="*/ 171 h 180"/>
                <a:gd name="T54" fmla="*/ 187 w 256"/>
                <a:gd name="T55" fmla="*/ 171 h 180"/>
                <a:gd name="T56" fmla="*/ 187 w 256"/>
                <a:gd name="T57" fmla="*/ 171 h 180"/>
                <a:gd name="T58" fmla="*/ 178 w 256"/>
                <a:gd name="T59" fmla="*/ 180 h 180"/>
                <a:gd name="T60" fmla="*/ 9 w 256"/>
                <a:gd name="T61" fmla="*/ 180 h 180"/>
                <a:gd name="T62" fmla="*/ 0 w 256"/>
                <a:gd name="T63" fmla="*/ 171 h 180"/>
                <a:gd name="T64" fmla="*/ 0 w 256"/>
                <a:gd name="T65" fmla="*/ 171 h 180"/>
                <a:gd name="T66" fmla="*/ 0 w 256"/>
                <a:gd name="T67" fmla="*/ 171 h 180"/>
                <a:gd name="T68" fmla="*/ 24 w 256"/>
                <a:gd name="T69" fmla="*/ 128 h 180"/>
                <a:gd name="T70" fmla="*/ 51 w 256"/>
                <a:gd name="T71" fmla="*/ 119 h 180"/>
                <a:gd name="T72" fmla="*/ 73 w 256"/>
                <a:gd name="T73" fmla="*/ 109 h 180"/>
                <a:gd name="T74" fmla="*/ 73 w 256"/>
                <a:gd name="T75" fmla="*/ 92 h 180"/>
                <a:gd name="T76" fmla="*/ 64 w 256"/>
                <a:gd name="T77" fmla="*/ 70 h 180"/>
                <a:gd name="T78" fmla="*/ 58 w 256"/>
                <a:gd name="T79" fmla="*/ 62 h 180"/>
                <a:gd name="T80" fmla="*/ 61 w 256"/>
                <a:gd name="T81" fmla="*/ 47 h 180"/>
                <a:gd name="T82" fmla="*/ 60 w 256"/>
                <a:gd name="T83" fmla="*/ 28 h 180"/>
                <a:gd name="T84" fmla="*/ 94 w 256"/>
                <a:gd name="T85" fmla="*/ 0 h 180"/>
                <a:gd name="T86" fmla="*/ 127 w 256"/>
                <a:gd name="T87" fmla="*/ 28 h 180"/>
                <a:gd name="T88" fmla="*/ 126 w 256"/>
                <a:gd name="T89" fmla="*/ 47 h 180"/>
                <a:gd name="T90" fmla="*/ 129 w 256"/>
                <a:gd name="T91" fmla="*/ 62 h 180"/>
                <a:gd name="T92" fmla="*/ 123 w 256"/>
                <a:gd name="T93" fmla="*/ 70 h 180"/>
                <a:gd name="T94" fmla="*/ 114 w 256"/>
                <a:gd name="T95" fmla="*/ 92 h 180"/>
                <a:gd name="T96" fmla="*/ 114 w 256"/>
                <a:gd name="T97" fmla="*/ 109 h 180"/>
                <a:gd name="T98" fmla="*/ 136 w 256"/>
                <a:gd name="T99" fmla="*/ 1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6" h="180">
                  <a:moveTo>
                    <a:pt x="256" y="172"/>
                  </a:moveTo>
                  <a:cubicBezTo>
                    <a:pt x="256" y="172"/>
                    <a:pt x="256" y="172"/>
                    <a:pt x="256" y="172"/>
                  </a:cubicBezTo>
                  <a:cubicBezTo>
                    <a:pt x="256" y="176"/>
                    <a:pt x="252" y="180"/>
                    <a:pt x="248" y="180"/>
                  </a:cubicBezTo>
                  <a:cubicBezTo>
                    <a:pt x="189" y="180"/>
                    <a:pt x="189" y="180"/>
                    <a:pt x="189" y="180"/>
                  </a:cubicBezTo>
                  <a:cubicBezTo>
                    <a:pt x="193" y="179"/>
                    <a:pt x="196" y="175"/>
                    <a:pt x="196" y="170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196" y="170"/>
                    <a:pt x="196" y="134"/>
                    <a:pt x="170" y="121"/>
                  </a:cubicBezTo>
                  <a:cubicBezTo>
                    <a:pt x="159" y="116"/>
                    <a:pt x="158" y="117"/>
                    <a:pt x="152" y="115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52" y="100"/>
                    <a:pt x="146" y="95"/>
                    <a:pt x="144" y="80"/>
                  </a:cubicBezTo>
                  <a:cubicBezTo>
                    <a:pt x="141" y="81"/>
                    <a:pt x="139" y="76"/>
                    <a:pt x="139" y="72"/>
                  </a:cubicBezTo>
                  <a:cubicBezTo>
                    <a:pt x="139" y="69"/>
                    <a:pt x="137" y="58"/>
                    <a:pt x="141" y="59"/>
                  </a:cubicBezTo>
                  <a:cubicBezTo>
                    <a:pt x="141" y="52"/>
                    <a:pt x="140" y="45"/>
                    <a:pt x="140" y="42"/>
                  </a:cubicBezTo>
                  <a:cubicBezTo>
                    <a:pt x="141" y="30"/>
                    <a:pt x="153" y="17"/>
                    <a:pt x="171" y="16"/>
                  </a:cubicBezTo>
                  <a:cubicBezTo>
                    <a:pt x="192" y="17"/>
                    <a:pt x="201" y="30"/>
                    <a:pt x="202" y="42"/>
                  </a:cubicBezTo>
                  <a:cubicBezTo>
                    <a:pt x="202" y="45"/>
                    <a:pt x="201" y="52"/>
                    <a:pt x="200" y="59"/>
                  </a:cubicBezTo>
                  <a:cubicBezTo>
                    <a:pt x="205" y="58"/>
                    <a:pt x="203" y="69"/>
                    <a:pt x="203" y="72"/>
                  </a:cubicBezTo>
                  <a:cubicBezTo>
                    <a:pt x="203" y="76"/>
                    <a:pt x="201" y="81"/>
                    <a:pt x="198" y="80"/>
                  </a:cubicBezTo>
                  <a:cubicBezTo>
                    <a:pt x="196" y="95"/>
                    <a:pt x="189" y="100"/>
                    <a:pt x="189" y="100"/>
                  </a:cubicBezTo>
                  <a:cubicBezTo>
                    <a:pt x="190" y="115"/>
                    <a:pt x="190" y="115"/>
                    <a:pt x="190" y="115"/>
                  </a:cubicBezTo>
                  <a:cubicBezTo>
                    <a:pt x="190" y="115"/>
                    <a:pt x="193" y="117"/>
                    <a:pt x="210" y="124"/>
                  </a:cubicBezTo>
                  <a:cubicBezTo>
                    <a:pt x="226" y="131"/>
                    <a:pt x="221" y="126"/>
                    <a:pt x="235" y="133"/>
                  </a:cubicBezTo>
                  <a:cubicBezTo>
                    <a:pt x="256" y="143"/>
                    <a:pt x="256" y="172"/>
                    <a:pt x="256" y="172"/>
                  </a:cubicBezTo>
                  <a:close/>
                  <a:moveTo>
                    <a:pt x="136" y="119"/>
                  </a:moveTo>
                  <a:cubicBezTo>
                    <a:pt x="155" y="126"/>
                    <a:pt x="149" y="121"/>
                    <a:pt x="164" y="128"/>
                  </a:cubicBezTo>
                  <a:cubicBezTo>
                    <a:pt x="187" y="140"/>
                    <a:pt x="187" y="171"/>
                    <a:pt x="187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176"/>
                    <a:pt x="183" y="180"/>
                    <a:pt x="178" y="180"/>
                  </a:cubicBezTo>
                  <a:cubicBezTo>
                    <a:pt x="9" y="180"/>
                    <a:pt x="9" y="180"/>
                    <a:pt x="9" y="180"/>
                  </a:cubicBezTo>
                  <a:cubicBezTo>
                    <a:pt x="4" y="180"/>
                    <a:pt x="0" y="176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40"/>
                    <a:pt x="24" y="128"/>
                  </a:cubicBezTo>
                  <a:cubicBezTo>
                    <a:pt x="38" y="121"/>
                    <a:pt x="33" y="127"/>
                    <a:pt x="51" y="119"/>
                  </a:cubicBezTo>
                  <a:cubicBezTo>
                    <a:pt x="69" y="112"/>
                    <a:pt x="73" y="109"/>
                    <a:pt x="73" y="109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66" y="87"/>
                    <a:pt x="64" y="70"/>
                  </a:cubicBezTo>
                  <a:cubicBezTo>
                    <a:pt x="60" y="72"/>
                    <a:pt x="59" y="65"/>
                    <a:pt x="58" y="62"/>
                  </a:cubicBezTo>
                  <a:cubicBezTo>
                    <a:pt x="58" y="58"/>
                    <a:pt x="56" y="46"/>
                    <a:pt x="61" y="47"/>
                  </a:cubicBezTo>
                  <a:cubicBezTo>
                    <a:pt x="60" y="39"/>
                    <a:pt x="59" y="32"/>
                    <a:pt x="60" y="28"/>
                  </a:cubicBezTo>
                  <a:cubicBezTo>
                    <a:pt x="61" y="15"/>
                    <a:pt x="74" y="1"/>
                    <a:pt x="94" y="0"/>
                  </a:cubicBezTo>
                  <a:cubicBezTo>
                    <a:pt x="117" y="1"/>
                    <a:pt x="126" y="15"/>
                    <a:pt x="127" y="28"/>
                  </a:cubicBezTo>
                  <a:cubicBezTo>
                    <a:pt x="128" y="32"/>
                    <a:pt x="127" y="39"/>
                    <a:pt x="126" y="47"/>
                  </a:cubicBezTo>
                  <a:cubicBezTo>
                    <a:pt x="131" y="46"/>
                    <a:pt x="129" y="58"/>
                    <a:pt x="129" y="62"/>
                  </a:cubicBezTo>
                  <a:cubicBezTo>
                    <a:pt x="128" y="65"/>
                    <a:pt x="127" y="72"/>
                    <a:pt x="123" y="70"/>
                  </a:cubicBezTo>
                  <a:cubicBezTo>
                    <a:pt x="121" y="87"/>
                    <a:pt x="114" y="92"/>
                    <a:pt x="114" y="92"/>
                  </a:cubicBezTo>
                  <a:cubicBezTo>
                    <a:pt x="114" y="109"/>
                    <a:pt x="114" y="109"/>
                    <a:pt x="114" y="109"/>
                  </a:cubicBezTo>
                  <a:cubicBezTo>
                    <a:pt x="114" y="109"/>
                    <a:pt x="118" y="111"/>
                    <a:pt x="136" y="1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38100" tIns="19050" rIns="38100" bIns="19050" numCol="1" anchor="t" anchorCtr="0" compatLnSpc="1"/>
            <a:lstStyle/>
            <a:p>
              <a:endParaRPr lang="en-US" sz="750">
                <a:solidFill>
                  <a:srgbClr val="1C4372"/>
                </a:solidFill>
              </a:endParaRPr>
            </a:p>
          </p:txBody>
        </p:sp>
        <p:sp>
          <p:nvSpPr>
            <p:cNvPr id="15" name="Freeform 106"/>
            <p:cNvSpPr/>
            <p:nvPr/>
          </p:nvSpPr>
          <p:spPr bwMode="auto">
            <a:xfrm>
              <a:off x="6933273" y="4048477"/>
              <a:ext cx="257643" cy="249592"/>
            </a:xfrm>
            <a:custGeom>
              <a:avLst/>
              <a:gdLst>
                <a:gd name="T0" fmla="*/ 256 w 256"/>
                <a:gd name="T1" fmla="*/ 236 h 248"/>
                <a:gd name="T2" fmla="*/ 256 w 256"/>
                <a:gd name="T3" fmla="*/ 236 h 248"/>
                <a:gd name="T4" fmla="*/ 244 w 256"/>
                <a:gd name="T5" fmla="*/ 248 h 248"/>
                <a:gd name="T6" fmla="*/ 12 w 256"/>
                <a:gd name="T7" fmla="*/ 248 h 248"/>
                <a:gd name="T8" fmla="*/ 0 w 256"/>
                <a:gd name="T9" fmla="*/ 236 h 248"/>
                <a:gd name="T10" fmla="*/ 0 w 256"/>
                <a:gd name="T11" fmla="*/ 236 h 248"/>
                <a:gd name="T12" fmla="*/ 0 w 256"/>
                <a:gd name="T13" fmla="*/ 236 h 248"/>
                <a:gd name="T14" fmla="*/ 32 w 256"/>
                <a:gd name="T15" fmla="*/ 176 h 248"/>
                <a:gd name="T16" fmla="*/ 70 w 256"/>
                <a:gd name="T17" fmla="*/ 164 h 248"/>
                <a:gd name="T18" fmla="*/ 100 w 256"/>
                <a:gd name="T19" fmla="*/ 150 h 248"/>
                <a:gd name="T20" fmla="*/ 100 w 256"/>
                <a:gd name="T21" fmla="*/ 127 h 248"/>
                <a:gd name="T22" fmla="*/ 88 w 256"/>
                <a:gd name="T23" fmla="*/ 97 h 248"/>
                <a:gd name="T24" fmla="*/ 80 w 256"/>
                <a:gd name="T25" fmla="*/ 85 h 248"/>
                <a:gd name="T26" fmla="*/ 84 w 256"/>
                <a:gd name="T27" fmla="*/ 65 h 248"/>
                <a:gd name="T28" fmla="*/ 82 w 256"/>
                <a:gd name="T29" fmla="*/ 39 h 248"/>
                <a:gd name="T30" fmla="*/ 129 w 256"/>
                <a:gd name="T31" fmla="*/ 0 h 248"/>
                <a:gd name="T32" fmla="*/ 175 w 256"/>
                <a:gd name="T33" fmla="*/ 39 h 248"/>
                <a:gd name="T34" fmla="*/ 173 w 256"/>
                <a:gd name="T35" fmla="*/ 65 h 248"/>
                <a:gd name="T36" fmla="*/ 177 w 256"/>
                <a:gd name="T37" fmla="*/ 85 h 248"/>
                <a:gd name="T38" fmla="*/ 168 w 256"/>
                <a:gd name="T39" fmla="*/ 97 h 248"/>
                <a:gd name="T40" fmla="*/ 156 w 256"/>
                <a:gd name="T41" fmla="*/ 126 h 248"/>
                <a:gd name="T42" fmla="*/ 156 w 256"/>
                <a:gd name="T43" fmla="*/ 150 h 248"/>
                <a:gd name="T44" fmla="*/ 187 w 256"/>
                <a:gd name="T45" fmla="*/ 164 h 248"/>
                <a:gd name="T46" fmla="*/ 224 w 256"/>
                <a:gd name="T47" fmla="*/ 176 h 248"/>
                <a:gd name="T48" fmla="*/ 256 w 256"/>
                <a:gd name="T49" fmla="*/ 23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6" h="248">
                  <a:moveTo>
                    <a:pt x="256" y="236"/>
                  </a:moveTo>
                  <a:cubicBezTo>
                    <a:pt x="256" y="236"/>
                    <a:pt x="256" y="236"/>
                    <a:pt x="256" y="236"/>
                  </a:cubicBezTo>
                  <a:cubicBezTo>
                    <a:pt x="256" y="243"/>
                    <a:pt x="251" y="248"/>
                    <a:pt x="244" y="248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6" y="248"/>
                    <a:pt x="0" y="243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192"/>
                    <a:pt x="32" y="176"/>
                  </a:cubicBezTo>
                  <a:cubicBezTo>
                    <a:pt x="53" y="166"/>
                    <a:pt x="45" y="174"/>
                    <a:pt x="70" y="164"/>
                  </a:cubicBezTo>
                  <a:cubicBezTo>
                    <a:pt x="94" y="154"/>
                    <a:pt x="100" y="150"/>
                    <a:pt x="100" y="150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100" y="127"/>
                    <a:pt x="91" y="119"/>
                    <a:pt x="88" y="97"/>
                  </a:cubicBezTo>
                  <a:cubicBezTo>
                    <a:pt x="82" y="99"/>
                    <a:pt x="81" y="90"/>
                    <a:pt x="80" y="85"/>
                  </a:cubicBezTo>
                  <a:cubicBezTo>
                    <a:pt x="80" y="80"/>
                    <a:pt x="77" y="63"/>
                    <a:pt x="84" y="65"/>
                  </a:cubicBezTo>
                  <a:cubicBezTo>
                    <a:pt x="82" y="54"/>
                    <a:pt x="81" y="44"/>
                    <a:pt x="82" y="39"/>
                  </a:cubicBezTo>
                  <a:cubicBezTo>
                    <a:pt x="84" y="20"/>
                    <a:pt x="101" y="1"/>
                    <a:pt x="129" y="0"/>
                  </a:cubicBezTo>
                  <a:cubicBezTo>
                    <a:pt x="160" y="1"/>
                    <a:pt x="173" y="20"/>
                    <a:pt x="175" y="39"/>
                  </a:cubicBezTo>
                  <a:cubicBezTo>
                    <a:pt x="175" y="44"/>
                    <a:pt x="174" y="54"/>
                    <a:pt x="173" y="65"/>
                  </a:cubicBezTo>
                  <a:cubicBezTo>
                    <a:pt x="180" y="63"/>
                    <a:pt x="177" y="80"/>
                    <a:pt x="177" y="85"/>
                  </a:cubicBezTo>
                  <a:cubicBezTo>
                    <a:pt x="176" y="90"/>
                    <a:pt x="174" y="99"/>
                    <a:pt x="168" y="97"/>
                  </a:cubicBezTo>
                  <a:cubicBezTo>
                    <a:pt x="166" y="119"/>
                    <a:pt x="156" y="126"/>
                    <a:pt x="156" y="126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50"/>
                    <a:pt x="162" y="153"/>
                    <a:pt x="187" y="164"/>
                  </a:cubicBezTo>
                  <a:cubicBezTo>
                    <a:pt x="212" y="174"/>
                    <a:pt x="204" y="166"/>
                    <a:pt x="224" y="176"/>
                  </a:cubicBezTo>
                  <a:cubicBezTo>
                    <a:pt x="256" y="192"/>
                    <a:pt x="256" y="236"/>
                    <a:pt x="256" y="2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38100" tIns="19050" rIns="38100" bIns="19050" numCol="1" anchor="t" anchorCtr="0" compatLnSpc="1"/>
            <a:lstStyle/>
            <a:p>
              <a:endParaRPr lang="en-US" sz="750" dirty="0">
                <a:solidFill>
                  <a:srgbClr val="1C4372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178165" y="0"/>
            <a:ext cx="4013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i="1" spc="300" dirty="0">
                <a:solidFill>
                  <a:srgbClr val="1C4372"/>
                </a:solidFill>
                <a:latin typeface="HanWangWCL10" panose="02020600000000000000" charset="-120"/>
                <a:ea typeface="HanWangWCL10" panose="02020600000000000000" charset="-120"/>
                <a:cs typeface="Times New Roman" panose="02020603050405020304" pitchFamily="18" charset="0"/>
              </a:rPr>
              <a:t>Magic Sky</a:t>
            </a:r>
            <a:endParaRPr lang="en-US" altLang="zh-CN" sz="3600" b="1" i="1" spc="300" dirty="0">
              <a:solidFill>
                <a:srgbClr val="1C4372"/>
              </a:solidFill>
              <a:latin typeface="HanWangWCL10" panose="02020600000000000000" charset="-120"/>
              <a:ea typeface="HanWangWCL10" panose="02020600000000000000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 b="1" i="1" spc="300" dirty="0">
                <a:solidFill>
                  <a:srgbClr val="1C43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Sky Replacement</a:t>
            </a:r>
            <a:endParaRPr lang="en-US" altLang="zh-CN" sz="3600" b="1" i="1" spc="300" dirty="0">
              <a:solidFill>
                <a:srgbClr val="1C437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6"/>
          <p:cNvSpPr/>
          <p:nvPr/>
        </p:nvSpPr>
        <p:spPr bwMode="auto">
          <a:xfrm>
            <a:off x="7143750" y="0"/>
            <a:ext cx="5048250" cy="4347845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/>
          </a:p>
        </p:txBody>
      </p:sp>
      <p:pic>
        <p:nvPicPr>
          <p:cNvPr id="8" name="图片占位符 7" descr="97"/>
          <p:cNvPicPr>
            <a:picLocks noChangeAspect="1"/>
          </p:cNvPicPr>
          <p:nvPr>
            <p:ph type="pic" sz="quarter" idx="1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11"/>
          <p:cNvSpPr/>
          <p:nvPr/>
        </p:nvSpPr>
        <p:spPr>
          <a:xfrm>
            <a:off x="8858885" y="2120900"/>
            <a:ext cx="3817620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4000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A </a:t>
            </a:r>
            <a:r>
              <a:rPr lang="en-US" sz="4000" b="1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perfect</a:t>
            </a:r>
            <a:r>
              <a:rPr lang="en-US" sz="4000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 scene</a:t>
            </a:r>
            <a:endParaRPr lang="en-US" sz="4000" dirty="0">
              <a:solidFill>
                <a:srgbClr val="1C4372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8858885" y="3449320"/>
            <a:ext cx="3817620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4800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A </a:t>
            </a:r>
            <a:r>
              <a:rPr lang="en-US" sz="4800" b="1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bad</a:t>
            </a:r>
            <a:r>
              <a:rPr lang="en-US" sz="4800" dirty="0">
                <a:solidFill>
                  <a:srgbClr val="1C4372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 sky</a:t>
            </a:r>
            <a:endParaRPr lang="en-US" sz="4800" dirty="0">
              <a:solidFill>
                <a:srgbClr val="1C4372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</a:endParaRPr>
          </a:p>
        </p:txBody>
      </p:sp>
      <p:sp>
        <p:nvSpPr>
          <p:cNvPr id="6" name="Text Box 3"/>
          <p:cNvSpPr txBox="1"/>
          <p:nvPr/>
        </p:nvSpPr>
        <p:spPr bwMode="auto">
          <a:xfrm>
            <a:off x="260985" y="393065"/>
            <a:ext cx="8980170" cy="185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altLang="zh-CN" sz="9600" i="1" dirty="0">
                <a:solidFill>
                  <a:srgbClr val="1C43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ugly sky!!!</a:t>
            </a:r>
            <a:endParaRPr lang="en-US" altLang="zh-CN" sz="9600" i="1" dirty="0">
              <a:solidFill>
                <a:srgbClr val="1C437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3" tmFilter="0, 0; 0.125,0.2665; 0.25,0.4; 0.375,0.465; 0.5,0.5;  0.625,0.535; 0.75,0.6; 0.875,0.7335; 1,1">
                                          <p:stCondLst>
                                            <p:cond delay="33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2" decel="50000">
                                          <p:stCondLst>
                                            <p:cond delay="33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4">
                                          <p:stCondLst>
                                            <p:cond delay="65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2" decel="50000">
                                          <p:stCondLst>
                                            <p:cond delay="67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4">
                                          <p:stCondLst>
                                            <p:cond delay="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2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4">
                                          <p:stCondLst>
                                            <p:cond delay="90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2" decel="50000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0"/>
      <p:bldP spid="6" grpId="0" bldLvl="0" animBg="1"/>
      <p:bldP spid="6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439" y="0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 Box 3"/>
          <p:cNvSpPr txBox="1"/>
          <p:nvPr/>
        </p:nvSpPr>
        <p:spPr bwMode="auto">
          <a:xfrm>
            <a:off x="335915" y="2093595"/>
            <a:ext cx="11520805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sz="4800" dirty="0">
                <a:solidFill>
                  <a:srgbClr val="1C437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I want to replace this stupid sky</a:t>
            </a:r>
            <a:endParaRPr lang="en-US" sz="4800" dirty="0">
              <a:solidFill>
                <a:srgbClr val="1C4372"/>
              </a:solidFill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3462020"/>
            <a:ext cx="2438400" cy="2438400"/>
          </a:xfrm>
          <a:prstGeom prst="rect">
            <a:avLst/>
          </a:prstGeom>
        </p:spPr>
      </p:pic>
      <p:sp>
        <p:nvSpPr>
          <p:cNvPr id="15" name="Text Box 3"/>
          <p:cNvSpPr txBox="1"/>
          <p:nvPr/>
        </p:nvSpPr>
        <p:spPr bwMode="auto">
          <a:xfrm>
            <a:off x="6325870" y="1080770"/>
            <a:ext cx="737235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altLang="x-none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1</a:t>
            </a:r>
            <a:endParaRPr lang="en-US" altLang="x-none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5855" y="1011555"/>
            <a:ext cx="1468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</a:rPr>
              <a:t>step</a:t>
            </a:r>
            <a:endParaRPr lang="en-US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353241" y="32663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7434" y="35083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32806" y="35940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74115" y="368935"/>
            <a:ext cx="4657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  <a:sym typeface="+mn-ea"/>
              </a:rPr>
              <a:t>U-Net——</a:t>
            </a:r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getting sky mask</a:t>
            </a:r>
            <a:endParaRPr lang="en-US" altLang="zh-CN" sz="3200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pic>
        <p:nvPicPr>
          <p:cNvPr id="15" name="图片 14" descr="Unet Archite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35" y="976630"/>
            <a:ext cx="8276590" cy="541210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 rot="5400000">
            <a:off x="10191450" y="15875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0" flipH="1" flipV="1">
            <a:off x="10160429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35" y="6388735"/>
            <a:ext cx="12192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Ronneberger O , Fischer P , Brox T . U-Net: Convolutional Networks for Biomedical Image Segmentation[J]. 2015.</a:t>
            </a:r>
            <a:endParaRPr lang="en-US" altLang="zh-CN" sz="1000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7731125" y="8890"/>
            <a:ext cx="4460875" cy="6849110"/>
          </a:xfrm>
          <a:prstGeom prst="rect">
            <a:avLst/>
          </a:prstGeom>
          <a:solidFill>
            <a:srgbClr val="1C43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5105" y="9534525"/>
            <a:ext cx="5090795" cy="38195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534535" y="8688070"/>
            <a:ext cx="52673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altLang="zh-CN" sz="60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binarize the output</a:t>
            </a:r>
            <a:endParaRPr lang="en-US" altLang="zh-CN" sz="6000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10" y="11596370"/>
            <a:ext cx="2119630" cy="2119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3105" y="1626870"/>
            <a:ext cx="3782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ADE20K 903 images</a:t>
            </a:r>
            <a:endParaRPr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3895" y="2936240"/>
            <a:ext cx="38512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trained for 200 epochs</a:t>
            </a:r>
            <a:endParaRPr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3105" y="4298950"/>
            <a:ext cx="350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get the sky mask</a:t>
            </a:r>
            <a:endParaRPr lang="en-US" altLang="zh-CN" sz="2800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04840" y="2606040"/>
            <a:ext cx="2026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U-Net</a:t>
            </a:r>
            <a:endParaRPr lang="en-US" altLang="zh-CN" sz="3600" b="1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 b="1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model</a:t>
            </a:r>
            <a:endParaRPr lang="en-US" altLang="zh-CN" sz="3600" b="1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>
            <a:stCxn id="9" idx="3"/>
          </p:cNvCxnSpPr>
          <p:nvPr/>
        </p:nvCxnSpPr>
        <p:spPr>
          <a:xfrm>
            <a:off x="4495165" y="1887855"/>
            <a:ext cx="1189990" cy="129540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0" name="直接连接符 29"/>
          <p:cNvCxnSpPr>
            <a:stCxn id="10" idx="3"/>
          </p:cNvCxnSpPr>
          <p:nvPr/>
        </p:nvCxnSpPr>
        <p:spPr>
          <a:xfrm>
            <a:off x="4535170" y="3197225"/>
            <a:ext cx="1169670" cy="15875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1" name="直接连接符 30"/>
          <p:cNvCxnSpPr>
            <a:stCxn id="12" idx="3"/>
          </p:cNvCxnSpPr>
          <p:nvPr/>
        </p:nvCxnSpPr>
        <p:spPr>
          <a:xfrm flipV="1">
            <a:off x="4213225" y="3232785"/>
            <a:ext cx="1471930" cy="132715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tx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32" name="图片 3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75" y="208915"/>
            <a:ext cx="3635375" cy="2727325"/>
          </a:xfrm>
          <a:prstGeom prst="rect">
            <a:avLst/>
          </a:prstGeom>
        </p:spPr>
      </p:pic>
      <p:pic>
        <p:nvPicPr>
          <p:cNvPr id="33" name="图片 3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3875" y="3804920"/>
            <a:ext cx="3635375" cy="2727325"/>
          </a:xfrm>
          <a:prstGeom prst="rect">
            <a:avLst/>
          </a:prstGeom>
        </p:spPr>
      </p:pic>
      <p:sp>
        <p:nvSpPr>
          <p:cNvPr id="35" name="圆角右箭头 34"/>
          <p:cNvSpPr/>
          <p:nvPr/>
        </p:nvSpPr>
        <p:spPr>
          <a:xfrm rot="10800000" flipH="1">
            <a:off x="6508115" y="3953510"/>
            <a:ext cx="813435" cy="867410"/>
          </a:xfrm>
          <a:prstGeom prst="ben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圆角右箭头 35"/>
          <p:cNvSpPr/>
          <p:nvPr/>
        </p:nvSpPr>
        <p:spPr>
          <a:xfrm rot="16200000" flipH="1">
            <a:off x="6508115" y="1599565"/>
            <a:ext cx="813435" cy="867410"/>
          </a:xfrm>
          <a:prstGeom prst="ben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53241" y="32663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77434" y="35083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174115" y="368935"/>
            <a:ext cx="4657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  <a:sym typeface="+mn-ea"/>
              </a:rPr>
              <a:t>U-Net——</a:t>
            </a:r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getting sky mask</a:t>
            </a:r>
            <a:endParaRPr lang="en-US" altLang="zh-CN" sz="3200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32806" y="35940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5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5" y="6388735"/>
            <a:ext cx="12192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[1]Scene Parsing through ADE20K Dataset. Bolei Zhou, Hang Zhao, Xavier Puig, Sanja Fidler, Adela Barriuso and Antonio Torralba. Computer Visi</a:t>
            </a:r>
            <a:r>
              <a:rPr lang="en-US" altLang="zh-CN" sz="1000" dirty="0">
                <a:solidFill>
                  <a:schemeClr val="bg1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on and Pattern Recognition (CVPR), 2017</a:t>
            </a:r>
            <a:r>
              <a:rPr lang="en-US" altLang="zh-CN" sz="1000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.</a:t>
            </a:r>
            <a:endParaRPr lang="en-US" altLang="zh-CN" sz="1000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36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543425" y="685800"/>
            <a:ext cx="3228340" cy="5323205"/>
          </a:xfrm>
          <a:prstGeom prst="rect">
            <a:avLst/>
          </a:prstGeom>
          <a:solidFill>
            <a:srgbClr val="1C43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-32806" y="35940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1161415"/>
            <a:ext cx="2705735" cy="130810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" y="3926205"/>
            <a:ext cx="2594610" cy="1945640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925" y="783590"/>
            <a:ext cx="2593975" cy="1945640"/>
          </a:xfrm>
          <a:prstGeom prst="rect">
            <a:avLst/>
          </a:prstGeom>
        </p:spPr>
      </p:pic>
      <p:pic>
        <p:nvPicPr>
          <p:cNvPr id="17" name="图片 16" descr="C:/Users/ly0106/AppData/Local/Temp/picturescale_20200611183131/output_20200611183133.pngoutput_20200611183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735" y="2307590"/>
            <a:ext cx="2879090" cy="21596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528695" y="1161415"/>
            <a:ext cx="612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&amp;</a:t>
            </a:r>
            <a:endParaRPr lang="en-US" altLang="zh-CN" sz="3600" b="1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89275" y="1785620"/>
            <a:ext cx="1492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resize</a:t>
            </a:r>
            <a:endParaRPr lang="en-US" altLang="zh-CN" sz="2800" b="1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7789545" y="3656330"/>
            <a:ext cx="1137285" cy="1403985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tx1"/>
            </a:solidFill>
            <a:prstDash val="solid"/>
            <a:miter lim="400000"/>
            <a:headEnd type="none" w="med" len="med"/>
            <a:tailEnd type="arrow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22" name="直接箭头连接符 21"/>
          <p:cNvCxnSpPr/>
          <p:nvPr/>
        </p:nvCxnSpPr>
        <p:spPr>
          <a:xfrm>
            <a:off x="7789545" y="1777365"/>
            <a:ext cx="1156970" cy="1403985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57150" cap="flat" cmpd="sng" algn="ctr">
            <a:solidFill>
              <a:schemeClr val="tx1"/>
            </a:solidFill>
            <a:prstDash val="solid"/>
            <a:miter lim="400000"/>
            <a:headEnd type="none" w="med" len="med"/>
            <a:tailEnd type="arrow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</p:cxnSp>
      <p:pic>
        <p:nvPicPr>
          <p:cNvPr id="25" name="图片 24" descr="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290" y="3926205"/>
            <a:ext cx="2594610" cy="194691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528695" y="4576445"/>
            <a:ext cx="612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&amp;</a:t>
            </a:r>
            <a:endParaRPr lang="en-US" altLang="zh-CN" sz="3600" b="1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4491" y="59937"/>
            <a:ext cx="650307" cy="650306"/>
          </a:xfrm>
          <a:prstGeom prst="ellipse">
            <a:avLst/>
          </a:prstGeom>
          <a:noFill/>
          <a:ln w="12700">
            <a:solidFill>
              <a:srgbClr val="1C4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695353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18684" y="84130"/>
            <a:ext cx="601921" cy="601920"/>
          </a:xfrm>
          <a:prstGeom prst="ellipse">
            <a:avLst/>
          </a:prstGeom>
          <a:solidFill>
            <a:srgbClr val="1C437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695353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15365" y="102235"/>
            <a:ext cx="4657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  <a:sym typeface="+mn-ea"/>
              </a:rPr>
              <a:t>U-Net——</a:t>
            </a:r>
            <a:r>
              <a:rPr lang="en-US" altLang="zh-CN" sz="3200" i="1" dirty="0">
                <a:solidFill>
                  <a:schemeClr val="tx2"/>
                </a:solidFill>
                <a:latin typeface="Times New Roman" panose="02020603050405020304" pitchFamily="18" charset="0"/>
                <a:ea typeface="DFPBangBangW5-B5" panose="040F0500000000000000" charset="-120"/>
                <a:cs typeface="Times New Roman" panose="02020603050405020304" pitchFamily="18" charset="0"/>
              </a:rPr>
              <a:t>getting sky mask</a:t>
            </a:r>
            <a:endParaRPr lang="en-US" altLang="zh-CN" sz="3200" i="1" dirty="0">
              <a:solidFill>
                <a:schemeClr val="tx2"/>
              </a:solidFill>
              <a:latin typeface="Times New Roman" panose="02020603050405020304" pitchFamily="18" charset="0"/>
              <a:ea typeface="DFPBangBangW5-B5" panose="040F0500000000000000" charset="-12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191556" y="92702"/>
            <a:ext cx="14224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1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439" y="0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Rectangle 11"/>
          <p:cNvSpPr/>
          <p:nvPr/>
        </p:nvSpPr>
        <p:spPr>
          <a:xfrm>
            <a:off x="7143750" y="2275840"/>
            <a:ext cx="4712335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en-US" sz="4800" b="1" dirty="0">
                <a:solidFill>
                  <a:schemeClr val="tx1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Dark sky ?</a:t>
            </a:r>
            <a:endParaRPr lang="en-US" sz="4800" b="1" dirty="0">
              <a:solidFill>
                <a:schemeClr val="tx1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4800" b="1" dirty="0">
                <a:solidFill>
                  <a:schemeClr val="tx1"/>
                </a:solidFill>
                <a:latin typeface="书体坊安景臣钢笔行书" panose="02010601030101010101" charset="-122"/>
                <a:ea typeface="书体坊安景臣钢笔行书" panose="02010601030101010101" charset="-122"/>
                <a:cs typeface="Roboto" charset="0"/>
              </a:rPr>
              <a:t>bright beach ? ?</a:t>
            </a:r>
            <a:endParaRPr lang="en-US" sz="4800" b="1" dirty="0">
              <a:solidFill>
                <a:schemeClr val="tx1"/>
              </a:solidFill>
              <a:latin typeface="书体坊安景臣钢笔行书" panose="02010601030101010101" charset="-122"/>
              <a:ea typeface="书体坊安景臣钢笔行书" panose="02010601030101010101" charset="-122"/>
              <a:cs typeface="Roboto" charset="0"/>
            </a:endParaRPr>
          </a:p>
        </p:txBody>
      </p:sp>
      <p:pic>
        <p:nvPicPr>
          <p:cNvPr id="15" name="图片 14" descr="C:/Users/ly0106/AppData/Local/Temp/picturescale_20200611183131/output_20200611183133.pngoutput_20200611183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1940" y="1331595"/>
            <a:ext cx="5591810" cy="4194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/>
        </p:nvSpPr>
        <p:spPr bwMode="auto">
          <a:xfrm>
            <a:off x="7143439" y="0"/>
            <a:ext cx="5048561" cy="4347797"/>
          </a:xfrm>
          <a:custGeom>
            <a:avLst/>
            <a:gdLst>
              <a:gd name="connsiteX0" fmla="*/ 2084218 w 5048561"/>
              <a:gd name="connsiteY0" fmla="*/ 2246755 h 4347797"/>
              <a:gd name="connsiteX1" fmla="*/ 3330556 w 5048561"/>
              <a:gd name="connsiteY1" fmla="*/ 2847132 h 4347797"/>
              <a:gd name="connsiteX2" fmla="*/ 3820688 w 5048561"/>
              <a:gd name="connsiteY2" fmla="*/ 2854113 h 4347797"/>
              <a:gd name="connsiteX3" fmla="*/ 5048561 w 5048561"/>
              <a:gd name="connsiteY3" fmla="*/ 2264510 h 4347797"/>
              <a:gd name="connsiteX4" fmla="*/ 5048561 w 5048561"/>
              <a:gd name="connsiteY4" fmla="*/ 3611872 h 4347797"/>
              <a:gd name="connsiteX5" fmla="*/ 4899357 w 5048561"/>
              <a:gd name="connsiteY5" fmla="*/ 3692080 h 4347797"/>
              <a:gd name="connsiteX6" fmla="*/ 3081988 w 5048561"/>
              <a:gd name="connsiteY6" fmla="*/ 3957131 h 4347797"/>
              <a:gd name="connsiteX7" fmla="*/ 2266267 w 5048561"/>
              <a:gd name="connsiteY7" fmla="*/ 3702320 h 4347797"/>
              <a:gd name="connsiteX8" fmla="*/ 2084218 w 5048561"/>
              <a:gd name="connsiteY8" fmla="*/ 2246755 h 4347797"/>
              <a:gd name="connsiteX9" fmla="*/ 1842225 w 5048561"/>
              <a:gd name="connsiteY9" fmla="*/ 2135472 h 4347797"/>
              <a:gd name="connsiteX10" fmla="*/ 2090666 w 5048561"/>
              <a:gd name="connsiteY10" fmla="*/ 4013062 h 4347797"/>
              <a:gd name="connsiteX11" fmla="*/ 2104663 w 5048561"/>
              <a:gd name="connsiteY11" fmla="*/ 4131720 h 4347797"/>
              <a:gd name="connsiteX12" fmla="*/ 1936703 w 5048561"/>
              <a:gd name="connsiteY12" fmla="*/ 4330647 h 4347797"/>
              <a:gd name="connsiteX13" fmla="*/ 1677764 w 5048561"/>
              <a:gd name="connsiteY13" fmla="*/ 4288767 h 4347797"/>
              <a:gd name="connsiteX14" fmla="*/ 1583286 w 5048561"/>
              <a:gd name="connsiteY14" fmla="*/ 4117760 h 4347797"/>
              <a:gd name="connsiteX15" fmla="*/ 1842225 w 5048561"/>
              <a:gd name="connsiteY15" fmla="*/ 2135472 h 4347797"/>
              <a:gd name="connsiteX16" fmla="*/ 1323620 w 5048561"/>
              <a:gd name="connsiteY16" fmla="*/ 1883986 h 4347797"/>
              <a:gd name="connsiteX17" fmla="*/ 1628268 w 5048561"/>
              <a:gd name="connsiteY17" fmla="*/ 2030378 h 4347797"/>
              <a:gd name="connsiteX18" fmla="*/ 1491702 w 5048561"/>
              <a:gd name="connsiteY18" fmla="*/ 3135289 h 4347797"/>
              <a:gd name="connsiteX19" fmla="*/ 1323620 w 5048561"/>
              <a:gd name="connsiteY19" fmla="*/ 2762338 h 4347797"/>
              <a:gd name="connsiteX20" fmla="*/ 1323620 w 5048561"/>
              <a:gd name="connsiteY20" fmla="*/ 1883986 h 4347797"/>
              <a:gd name="connsiteX21" fmla="*/ 1942294 w 5048561"/>
              <a:gd name="connsiteY21" fmla="*/ 0 h 4347797"/>
              <a:gd name="connsiteX22" fmla="*/ 5048560 w 5048561"/>
              <a:gd name="connsiteY22" fmla="*/ 0 h 4347797"/>
              <a:gd name="connsiteX23" fmla="*/ 5048560 w 5048561"/>
              <a:gd name="connsiteY23" fmla="*/ 2054876 h 4347797"/>
              <a:gd name="connsiteX24" fmla="*/ 3813602 w 5048561"/>
              <a:gd name="connsiteY24" fmla="*/ 2641071 h 4347797"/>
              <a:gd name="connsiteX25" fmla="*/ 3379381 w 5048561"/>
              <a:gd name="connsiteY25" fmla="*/ 2651538 h 4347797"/>
              <a:gd name="connsiteX26" fmla="*/ 2227296 w 5048561"/>
              <a:gd name="connsiteY26" fmla="*/ 2107240 h 4347797"/>
              <a:gd name="connsiteX27" fmla="*/ 2003182 w 5048561"/>
              <a:gd name="connsiteY27" fmla="*/ 1992101 h 4347797"/>
              <a:gd name="connsiteX28" fmla="*/ 2024193 w 5048561"/>
              <a:gd name="connsiteY28" fmla="*/ 1918830 h 4347797"/>
              <a:gd name="connsiteX29" fmla="*/ 3400392 w 5048561"/>
              <a:gd name="connsiteY29" fmla="*/ 1207056 h 4347797"/>
              <a:gd name="connsiteX30" fmla="*/ 3845118 w 5048561"/>
              <a:gd name="connsiteY30" fmla="*/ 1175655 h 4347797"/>
              <a:gd name="connsiteX31" fmla="*/ 3981687 w 5048561"/>
              <a:gd name="connsiteY31" fmla="*/ 1001200 h 4347797"/>
              <a:gd name="connsiteX32" fmla="*/ 3883637 w 5048561"/>
              <a:gd name="connsiteY32" fmla="*/ 819768 h 4347797"/>
              <a:gd name="connsiteX33" fmla="*/ 3484434 w 5048561"/>
              <a:gd name="connsiteY33" fmla="*/ 746497 h 4347797"/>
              <a:gd name="connsiteX34" fmla="*/ 3225303 w 5048561"/>
              <a:gd name="connsiteY34" fmla="*/ 882571 h 4347797"/>
              <a:gd name="connsiteX35" fmla="*/ 3204292 w 5048561"/>
              <a:gd name="connsiteY35" fmla="*/ 1057026 h 4347797"/>
              <a:gd name="connsiteX36" fmla="*/ 1821090 w 5048561"/>
              <a:gd name="connsiteY36" fmla="*/ 1772288 h 4347797"/>
              <a:gd name="connsiteX37" fmla="*/ 1747553 w 5048561"/>
              <a:gd name="connsiteY37" fmla="*/ 1869983 h 4347797"/>
              <a:gd name="connsiteX38" fmla="*/ 938642 w 5048561"/>
              <a:gd name="connsiteY38" fmla="*/ 1493162 h 4347797"/>
              <a:gd name="connsiteX39" fmla="*/ 94714 w 5048561"/>
              <a:gd name="connsiteY39" fmla="*/ 1091917 h 4347797"/>
              <a:gd name="connsiteX40" fmla="*/ 166 w 5048561"/>
              <a:gd name="connsiteY40" fmla="*/ 976777 h 4347797"/>
              <a:gd name="connsiteX41" fmla="*/ 105219 w 5048561"/>
              <a:gd name="connsiteY41" fmla="*/ 872104 h 43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048561" h="4347797">
                <a:moveTo>
                  <a:pt x="2084218" y="2246755"/>
                </a:moveTo>
                <a:cubicBezTo>
                  <a:pt x="2497330" y="2449208"/>
                  <a:pt x="2917444" y="2648170"/>
                  <a:pt x="3330556" y="2847132"/>
                </a:cubicBezTo>
                <a:cubicBezTo>
                  <a:pt x="3484597" y="2923924"/>
                  <a:pt x="3666647" y="2930905"/>
                  <a:pt x="3820688" y="2854113"/>
                </a:cubicBezTo>
                <a:lnTo>
                  <a:pt x="5048561" y="2264510"/>
                </a:lnTo>
                <a:lnTo>
                  <a:pt x="5048561" y="3611872"/>
                </a:lnTo>
                <a:lnTo>
                  <a:pt x="4899357" y="3692080"/>
                </a:lnTo>
                <a:cubicBezTo>
                  <a:pt x="4340251" y="3961713"/>
                  <a:pt x="3697718" y="4060975"/>
                  <a:pt x="3081988" y="3957131"/>
                </a:cubicBezTo>
                <a:cubicBezTo>
                  <a:pt x="2798411" y="3911754"/>
                  <a:pt x="2525337" y="3820999"/>
                  <a:pt x="2266267" y="3702320"/>
                </a:cubicBezTo>
                <a:cubicBezTo>
                  <a:pt x="2203250" y="3217132"/>
                  <a:pt x="2143734" y="2731943"/>
                  <a:pt x="2084218" y="2246755"/>
                </a:cubicBezTo>
                <a:close/>
                <a:moveTo>
                  <a:pt x="1842225" y="2135472"/>
                </a:moveTo>
                <a:cubicBezTo>
                  <a:pt x="1926205" y="2763662"/>
                  <a:pt x="2006686" y="3388362"/>
                  <a:pt x="2090666" y="4013062"/>
                </a:cubicBezTo>
                <a:cubicBezTo>
                  <a:pt x="2094165" y="4051451"/>
                  <a:pt x="2101164" y="4089841"/>
                  <a:pt x="2104663" y="4131720"/>
                </a:cubicBezTo>
                <a:cubicBezTo>
                  <a:pt x="2080169" y="4215479"/>
                  <a:pt x="2024182" y="4299237"/>
                  <a:pt x="1936703" y="4330647"/>
                </a:cubicBezTo>
                <a:cubicBezTo>
                  <a:pt x="1852722" y="4362056"/>
                  <a:pt x="1747747" y="4351586"/>
                  <a:pt x="1677764" y="4288767"/>
                </a:cubicBezTo>
                <a:cubicBezTo>
                  <a:pt x="1628775" y="4246888"/>
                  <a:pt x="1590284" y="4184069"/>
                  <a:pt x="1583286" y="4117760"/>
                </a:cubicBezTo>
                <a:cubicBezTo>
                  <a:pt x="1667266" y="3458161"/>
                  <a:pt x="1754746" y="2798561"/>
                  <a:pt x="1842225" y="2135472"/>
                </a:cubicBezTo>
                <a:close/>
                <a:moveTo>
                  <a:pt x="1323620" y="1883986"/>
                </a:moveTo>
                <a:cubicBezTo>
                  <a:pt x="1425170" y="1932783"/>
                  <a:pt x="1526719" y="1981581"/>
                  <a:pt x="1628268" y="2030378"/>
                </a:cubicBezTo>
                <a:cubicBezTo>
                  <a:pt x="1582746" y="2399844"/>
                  <a:pt x="1537224" y="2765824"/>
                  <a:pt x="1491702" y="3135289"/>
                </a:cubicBezTo>
                <a:cubicBezTo>
                  <a:pt x="1404159" y="3027238"/>
                  <a:pt x="1323620" y="2905245"/>
                  <a:pt x="1323620" y="2762338"/>
                </a:cubicBezTo>
                <a:cubicBezTo>
                  <a:pt x="1327122" y="2469554"/>
                  <a:pt x="1323620" y="2176770"/>
                  <a:pt x="1323620" y="1883986"/>
                </a:cubicBezTo>
                <a:close/>
                <a:moveTo>
                  <a:pt x="1942294" y="0"/>
                </a:moveTo>
                <a:lnTo>
                  <a:pt x="5048560" y="0"/>
                </a:lnTo>
                <a:lnTo>
                  <a:pt x="5048560" y="2054876"/>
                </a:lnTo>
                <a:lnTo>
                  <a:pt x="3813602" y="2641071"/>
                </a:lnTo>
                <a:cubicBezTo>
                  <a:pt x="3677032" y="2703874"/>
                  <a:pt x="3515950" y="2703874"/>
                  <a:pt x="3379381" y="2651538"/>
                </a:cubicBezTo>
                <a:cubicBezTo>
                  <a:pt x="2994186" y="2470105"/>
                  <a:pt x="2612492" y="2288673"/>
                  <a:pt x="2227296" y="2107240"/>
                </a:cubicBezTo>
                <a:cubicBezTo>
                  <a:pt x="2153759" y="2068860"/>
                  <a:pt x="2076720" y="2037459"/>
                  <a:pt x="2003182" y="1992101"/>
                </a:cubicBezTo>
                <a:cubicBezTo>
                  <a:pt x="1982172" y="1967677"/>
                  <a:pt x="1992677" y="1929297"/>
                  <a:pt x="2024193" y="1918830"/>
                </a:cubicBezTo>
                <a:cubicBezTo>
                  <a:pt x="2482926" y="1681572"/>
                  <a:pt x="2941659" y="1444314"/>
                  <a:pt x="3400392" y="1207056"/>
                </a:cubicBezTo>
                <a:cubicBezTo>
                  <a:pt x="3543965" y="1252415"/>
                  <a:pt x="3708548" y="1245436"/>
                  <a:pt x="3845118" y="1175655"/>
                </a:cubicBezTo>
                <a:cubicBezTo>
                  <a:pt x="3911651" y="1140764"/>
                  <a:pt x="3974683" y="1081449"/>
                  <a:pt x="3981687" y="1001200"/>
                </a:cubicBezTo>
                <a:cubicBezTo>
                  <a:pt x="3992192" y="927930"/>
                  <a:pt x="3939666" y="861637"/>
                  <a:pt x="3883637" y="819768"/>
                </a:cubicBezTo>
                <a:cubicBezTo>
                  <a:pt x="3768078" y="743008"/>
                  <a:pt x="3621004" y="725562"/>
                  <a:pt x="3484434" y="746497"/>
                </a:cubicBezTo>
                <a:cubicBezTo>
                  <a:pt x="3386385" y="763942"/>
                  <a:pt x="3288335" y="802322"/>
                  <a:pt x="3225303" y="882571"/>
                </a:cubicBezTo>
                <a:cubicBezTo>
                  <a:pt x="3186783" y="931418"/>
                  <a:pt x="3176278" y="997711"/>
                  <a:pt x="3204292" y="1057026"/>
                </a:cubicBezTo>
                <a:cubicBezTo>
                  <a:pt x="2742058" y="1294284"/>
                  <a:pt x="2279823" y="1531541"/>
                  <a:pt x="1821090" y="1772288"/>
                </a:cubicBezTo>
                <a:cubicBezTo>
                  <a:pt x="1779069" y="1786244"/>
                  <a:pt x="1747553" y="1824624"/>
                  <a:pt x="1747553" y="1869983"/>
                </a:cubicBezTo>
                <a:cubicBezTo>
                  <a:pt x="1474414" y="1751354"/>
                  <a:pt x="1208279" y="1618769"/>
                  <a:pt x="938642" y="1493162"/>
                </a:cubicBezTo>
                <a:cubicBezTo>
                  <a:pt x="658500" y="1357087"/>
                  <a:pt x="374856" y="1224502"/>
                  <a:pt x="94714" y="1091917"/>
                </a:cubicBezTo>
                <a:cubicBezTo>
                  <a:pt x="49191" y="1070982"/>
                  <a:pt x="-3336" y="1032602"/>
                  <a:pt x="166" y="976777"/>
                </a:cubicBezTo>
                <a:cubicBezTo>
                  <a:pt x="7170" y="924440"/>
                  <a:pt x="59696" y="893039"/>
                  <a:pt x="105219" y="872104"/>
                </a:cubicBezTo>
                <a:close/>
              </a:path>
            </a:pathLst>
          </a:custGeom>
          <a:solidFill>
            <a:srgbClr val="1C4372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-28240" y="0"/>
            <a:ext cx="2016698" cy="1984743"/>
            <a:chOff x="-28241" y="0"/>
            <a:chExt cx="1782305" cy="1754064"/>
          </a:xfrm>
        </p:grpSpPr>
        <p:sp>
          <p:nvSpPr>
            <p:cNvPr id="24" name="任意多边形: 形状 23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 flipV="1">
            <a:off x="10204244" y="4920342"/>
            <a:ext cx="2031295" cy="1937655"/>
            <a:chOff x="-28241" y="0"/>
            <a:chExt cx="1782305" cy="1754064"/>
          </a:xfrm>
        </p:grpSpPr>
        <p:sp>
          <p:nvSpPr>
            <p:cNvPr id="43" name="任意多边形: 形状 42"/>
            <p:cNvSpPr/>
            <p:nvPr/>
          </p:nvSpPr>
          <p:spPr>
            <a:xfrm>
              <a:off x="0" y="0"/>
              <a:ext cx="1754064" cy="1754064"/>
            </a:xfrm>
            <a:custGeom>
              <a:avLst/>
              <a:gdLst>
                <a:gd name="connsiteX0" fmla="*/ 0 w 1754064"/>
                <a:gd name="connsiteY0" fmla="*/ 0 h 1754064"/>
                <a:gd name="connsiteX1" fmla="*/ 1754064 w 1754064"/>
                <a:gd name="connsiteY1" fmla="*/ 0 h 1754064"/>
                <a:gd name="connsiteX2" fmla="*/ 0 w 1754064"/>
                <a:gd name="connsiteY2" fmla="*/ 1754064 h 1754064"/>
                <a:gd name="connsiteX3" fmla="*/ 0 w 1754064"/>
                <a:gd name="connsiteY3" fmla="*/ 0 h 17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4064" h="1754064">
                  <a:moveTo>
                    <a:pt x="0" y="0"/>
                  </a:moveTo>
                  <a:lnTo>
                    <a:pt x="1754064" y="0"/>
                  </a:lnTo>
                  <a:cubicBezTo>
                    <a:pt x="1754064" y="968743"/>
                    <a:pt x="968743" y="1754064"/>
                    <a:pt x="0" y="17540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C4372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-28241" y="0"/>
              <a:ext cx="1555412" cy="1527171"/>
            </a:xfrm>
            <a:custGeom>
              <a:avLst/>
              <a:gdLst>
                <a:gd name="connsiteX0" fmla="*/ 0 w 1555412"/>
                <a:gd name="connsiteY0" fmla="*/ 0 h 1527171"/>
                <a:gd name="connsiteX1" fmla="*/ 1555412 w 1555412"/>
                <a:gd name="connsiteY1" fmla="*/ 0 h 1527171"/>
                <a:gd name="connsiteX2" fmla="*/ 28241 w 1555412"/>
                <a:gd name="connsiteY2" fmla="*/ 1527171 h 1527171"/>
                <a:gd name="connsiteX3" fmla="*/ 0 w 1555412"/>
                <a:gd name="connsiteY3" fmla="*/ 1525745 h 1527171"/>
                <a:gd name="connsiteX4" fmla="*/ 0 w 1555412"/>
                <a:gd name="connsiteY4" fmla="*/ 0 h 15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412" h="1527171">
                  <a:moveTo>
                    <a:pt x="0" y="0"/>
                  </a:moveTo>
                  <a:lnTo>
                    <a:pt x="1555412" y="0"/>
                  </a:lnTo>
                  <a:cubicBezTo>
                    <a:pt x="1555412" y="843433"/>
                    <a:pt x="871674" y="1527171"/>
                    <a:pt x="28241" y="1527171"/>
                  </a:cubicBezTo>
                  <a:lnTo>
                    <a:pt x="0" y="152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 Box 3"/>
          <p:cNvSpPr txBox="1"/>
          <p:nvPr/>
        </p:nvSpPr>
        <p:spPr bwMode="auto">
          <a:xfrm>
            <a:off x="335915" y="2093595"/>
            <a:ext cx="11520805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sz="4800" dirty="0">
                <a:solidFill>
                  <a:srgbClr val="1C437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we need to transfer the color</a:t>
            </a:r>
            <a:endParaRPr lang="en-US" sz="4800" dirty="0">
              <a:solidFill>
                <a:srgbClr val="1C4372"/>
              </a:solidFill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3462020"/>
            <a:ext cx="2438400" cy="2438400"/>
          </a:xfrm>
          <a:prstGeom prst="rect">
            <a:avLst/>
          </a:prstGeom>
        </p:spPr>
      </p:pic>
      <p:sp>
        <p:nvSpPr>
          <p:cNvPr id="15" name="Text Box 3"/>
          <p:cNvSpPr txBox="1"/>
          <p:nvPr/>
        </p:nvSpPr>
        <p:spPr bwMode="auto">
          <a:xfrm>
            <a:off x="6325870" y="1080770"/>
            <a:ext cx="737235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p>
            <a:pPr algn="ctr" eaLnBrk="1">
              <a:defRPr/>
            </a:pPr>
            <a:r>
              <a:rPr lang="en-US" altLang="x-none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  <a:cs typeface="Raleway Medium" charset="0"/>
                <a:sym typeface="Poppins Medium" charset="0"/>
              </a:rPr>
              <a:t>2</a:t>
            </a:r>
            <a:endParaRPr lang="en-US" altLang="x-none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  <a:cs typeface="Raleway Medium" charset="0"/>
              <a:sym typeface="Poppins Medium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35855" y="1011555"/>
            <a:ext cx="14687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dirty="0">
                <a:solidFill>
                  <a:schemeClr val="tx2"/>
                </a:solidFill>
                <a:latin typeface="DFPBangBangW5-B5" panose="040F0500000000000000" charset="-120"/>
                <a:ea typeface="DFPBangBangW5-B5" panose="040F0500000000000000" charset="-120"/>
              </a:rPr>
              <a:t>step</a:t>
            </a:r>
            <a:endParaRPr lang="en-US" sz="4800" dirty="0">
              <a:solidFill>
                <a:schemeClr val="tx2"/>
              </a:solidFill>
              <a:latin typeface="DFPBangBangW5-B5" panose="040F0500000000000000" charset="-120"/>
              <a:ea typeface="DFPBangBangW5-B5" panose="040F0500000000000000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4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2891,&quot;width&quot;:3855}"/>
</p:tagLst>
</file>

<file path=ppt/tags/tag2.xml><?xml version="1.0" encoding="utf-8"?>
<p:tagLst xmlns:p="http://schemas.openxmlformats.org/presentationml/2006/main">
  <p:tag name="KSO_WM_UNIT_TABLE_BEAUTIFY" val="smartTable{9540f88d-2cbf-4040-8119-f1e5894e1847}"/>
  <p:tag name="TABLE_RECT" val="144*195*671.75*150"/>
  <p:tag name="TABLE_EMPHASIZE_COLOR" val="6579300"/>
  <p:tag name="TABLE_ONEKEY_SKIN_IDX" val="0"/>
  <p:tag name="TABLE_SKINIDX" val="-1"/>
  <p:tag name="TABLE_COLORIDX" val="l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838*3688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838*3688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UNIT_TABLE_BEAUTIFY" val="{02af571b-07a4-4843-beaa-947544527e9d}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589*4313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ISPRING_PRESENTATION_TITL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2354</Words>
  <Application>WPS 演示</Application>
  <PresentationFormat>宽屏</PresentationFormat>
  <Paragraphs>319</Paragraphs>
  <Slides>27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7" baseType="lpstr">
      <vt:lpstr>Arial</vt:lpstr>
      <vt:lpstr>宋体</vt:lpstr>
      <vt:lpstr>Wingdings</vt:lpstr>
      <vt:lpstr>Times New Roman</vt:lpstr>
      <vt:lpstr>微软雅黑</vt:lpstr>
      <vt:lpstr>HanWangWCL10</vt:lpstr>
      <vt:lpstr>书体坊安景臣钢笔行书</vt:lpstr>
      <vt:lpstr>Roboto</vt:lpstr>
      <vt:lpstr>HanWangCC02</vt:lpstr>
      <vt:lpstr>DFPBangBangW5-B5</vt:lpstr>
      <vt:lpstr>Raleway Medium</vt:lpstr>
      <vt:lpstr>Poppins Medium</vt:lpstr>
      <vt:lpstr>Poppins</vt:lpstr>
      <vt:lpstr>等线</vt:lpstr>
      <vt:lpstr>Arial Unicode MS</vt:lpstr>
      <vt:lpstr>等线 Light</vt:lpstr>
      <vt:lpstr>全新硬笔楷书简</vt:lpstr>
      <vt:lpstr>Calibri</vt:lpstr>
      <vt:lpstr>Office 主题​​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WilliamLambert</dc:creator>
  <cp:category>www.99ppt.com</cp:category>
  <cp:lastModifiedBy>冰心火修罗</cp:lastModifiedBy>
  <cp:revision>113</cp:revision>
  <dcterms:created xsi:type="dcterms:W3CDTF">2018-06-21T07:19:00Z</dcterms:created>
  <dcterms:modified xsi:type="dcterms:W3CDTF">2020-06-12T02:04:54Z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